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63"/>
  </p:notesMasterIdLst>
  <p:handoutMasterIdLst>
    <p:handoutMasterId r:id="rId64"/>
  </p:handoutMasterIdLst>
  <p:sldIdLst>
    <p:sldId id="301" r:id="rId3"/>
    <p:sldId id="361" r:id="rId4"/>
    <p:sldId id="362" r:id="rId5"/>
    <p:sldId id="363" r:id="rId6"/>
    <p:sldId id="364" r:id="rId7"/>
    <p:sldId id="365" r:id="rId8"/>
    <p:sldId id="366" r:id="rId9"/>
    <p:sldId id="367" r:id="rId10"/>
    <p:sldId id="368" r:id="rId11"/>
    <p:sldId id="369" r:id="rId12"/>
    <p:sldId id="370" r:id="rId13"/>
    <p:sldId id="371" r:id="rId14"/>
    <p:sldId id="372" r:id="rId15"/>
    <p:sldId id="373" r:id="rId16"/>
    <p:sldId id="374" r:id="rId17"/>
    <p:sldId id="375" r:id="rId18"/>
    <p:sldId id="376" r:id="rId19"/>
    <p:sldId id="377" r:id="rId20"/>
    <p:sldId id="378" r:id="rId21"/>
    <p:sldId id="379" r:id="rId22"/>
    <p:sldId id="380" r:id="rId23"/>
    <p:sldId id="381" r:id="rId24"/>
    <p:sldId id="382" r:id="rId25"/>
    <p:sldId id="383" r:id="rId26"/>
    <p:sldId id="384" r:id="rId27"/>
    <p:sldId id="385" r:id="rId28"/>
    <p:sldId id="386" r:id="rId29"/>
    <p:sldId id="387" r:id="rId30"/>
    <p:sldId id="388" r:id="rId31"/>
    <p:sldId id="389" r:id="rId32"/>
    <p:sldId id="390" r:id="rId33"/>
    <p:sldId id="391" r:id="rId34"/>
    <p:sldId id="392" r:id="rId35"/>
    <p:sldId id="393" r:id="rId36"/>
    <p:sldId id="394" r:id="rId37"/>
    <p:sldId id="395" r:id="rId38"/>
    <p:sldId id="396" r:id="rId39"/>
    <p:sldId id="397" r:id="rId40"/>
    <p:sldId id="398" r:id="rId41"/>
    <p:sldId id="399" r:id="rId42"/>
    <p:sldId id="400" r:id="rId43"/>
    <p:sldId id="401" r:id="rId44"/>
    <p:sldId id="402" r:id="rId45"/>
    <p:sldId id="403" r:id="rId46"/>
    <p:sldId id="404" r:id="rId47"/>
    <p:sldId id="405" r:id="rId48"/>
    <p:sldId id="406" r:id="rId49"/>
    <p:sldId id="407" r:id="rId50"/>
    <p:sldId id="408" r:id="rId51"/>
    <p:sldId id="409" r:id="rId52"/>
    <p:sldId id="410" r:id="rId53"/>
    <p:sldId id="411" r:id="rId54"/>
    <p:sldId id="412" r:id="rId55"/>
    <p:sldId id="413" r:id="rId56"/>
    <p:sldId id="414" r:id="rId57"/>
    <p:sldId id="415" r:id="rId58"/>
    <p:sldId id="416" r:id="rId59"/>
    <p:sldId id="417" r:id="rId60"/>
    <p:sldId id="418" r:id="rId61"/>
    <p:sldId id="305" r:id="rId62"/>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71" autoAdjust="0"/>
    <p:restoredTop sz="94364" autoAdjust="0"/>
  </p:normalViewPr>
  <p:slideViewPr>
    <p:cSldViewPr snapToGrid="0" snapToObjects="1">
      <p:cViewPr varScale="1">
        <p:scale>
          <a:sx n="70" d="100"/>
          <a:sy n="70" d="100"/>
        </p:scale>
        <p:origin x="1164" y="60"/>
      </p:cViewPr>
      <p:guideLst>
        <p:guide orient="horz" pos="2160"/>
        <p:guide pos="2880"/>
      </p:guideLst>
    </p:cSldViewPr>
  </p:slideViewPr>
  <p:outlineViewPr>
    <p:cViewPr>
      <p:scale>
        <a:sx n="33" d="100"/>
        <a:sy n="33" d="100"/>
      </p:scale>
      <p:origin x="0" y="-44106"/>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53" d="100"/>
          <a:sy n="53" d="100"/>
        </p:scale>
        <p:origin x="2844" y="9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notesMaster" Target="notesMasters/notesMaster1.xml"/><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handoutMaster" Target="handoutMasters/handoutMaster1.xml"/><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1/27/2018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5.9, Page 297. </a:t>
            </a:r>
          </a:p>
          <a:p>
            <a:pPr lvl="0" defTabSz="914400"/>
            <a:r>
              <a:rPr lang="en-US">
                <a:solidFill>
                  <a:prstClr val="black"/>
                </a:solidFill>
                <a:ea typeface="+mn-ea"/>
                <a:cs typeface="+mn-cs"/>
              </a:rPr>
              <a:t>The PKI includes certification authorities that issue, verify, and guarantee digital certificates that are used in e-commerce to assure the identity of transaction partners.</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135142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5.10, Page 300. </a:t>
            </a:r>
          </a:p>
          <a:p>
            <a:pPr lvl="0" defTabSz="914400">
              <a:defRPr/>
            </a:pPr>
            <a:r>
              <a:rPr lang="en-US">
                <a:solidFill>
                  <a:prstClr val="black"/>
                </a:solidFill>
                <a:ea typeface="+mn-ea"/>
                <a:cs typeface="+mn-cs"/>
              </a:rPr>
              <a:t>Certificates play a key role in using SSL/TLS to establish a secure communications channel.</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44</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3558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5.11, Page 303. </a:t>
            </a:r>
          </a:p>
          <a:p>
            <a:pPr lvl="0" defTabSz="914400"/>
            <a:r>
              <a:rPr lang="en-US">
                <a:solidFill>
                  <a:prstClr val="black"/>
                </a:solidFill>
                <a:ea typeface="+mn-ea"/>
                <a:cs typeface="+mn-cs"/>
              </a:rPr>
              <a:t>The primary function of a firewall is to deny access by remote client computers to local computers. The primary purpose of a proxy server is to provide controlled access from local computers to remote computers.</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903633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5.12, Page 305. </a:t>
            </a:r>
          </a:p>
          <a:p>
            <a:pPr lvl="0" defTabSz="914400">
              <a:defRPr/>
            </a:pPr>
            <a:r>
              <a:rPr lang="en-US">
                <a:solidFill>
                  <a:prstClr val="black"/>
                </a:solidFill>
                <a:ea typeface="+mn-ea"/>
                <a:cs typeface="+mn-cs"/>
              </a:rPr>
              <a:t>There are five steps involved in building an e-commerce security plan.</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714218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5.14, Page 313. </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53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728880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eaLnBrk="0" fontAlgn="base" hangingPunct="0">
              <a:spcBef>
                <a:spcPct val="30000"/>
              </a:spcBef>
              <a:spcAft>
                <a:spcPct val="0"/>
              </a:spcAft>
              <a:defRPr/>
            </a:pPr>
            <a:r>
              <a:rPr lang="en-US">
                <a:solidFill>
                  <a:prstClr val="black"/>
                </a:solidFill>
                <a:ea typeface="+mn-ea"/>
                <a:cs typeface="+mn-cs"/>
              </a:rPr>
              <a:t>Slide 2 is list of textbook LO numbers and statements</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82882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dirty="0">
                <a:solidFill>
                  <a:prstClr val="black"/>
                </a:solidFill>
                <a:ea typeface="+mn-ea"/>
                <a:cs typeface="+mn-cs"/>
              </a:rPr>
              <a:t>Figure 5.1, Page 262</a:t>
            </a:r>
            <a:r>
              <a:rPr lang="en-US" dirty="0" smtClean="0">
                <a:solidFill>
                  <a:prstClr val="black"/>
                </a:solidFill>
                <a:ea typeface="+mn-ea"/>
                <a:cs typeface="+mn-cs"/>
              </a:rPr>
              <a:t>.</a:t>
            </a:r>
            <a:endParaRPr lang="en-US" dirty="0">
              <a:solidFill>
                <a:prstClr val="black"/>
              </a:solidFill>
              <a:ea typeface="+mn-ea"/>
              <a:cs typeface="+mn-cs"/>
            </a:endParaRPr>
          </a:p>
          <a:p>
            <a:pPr lvl="0" defTabSz="914400"/>
            <a:r>
              <a:rPr lang="en-US" dirty="0">
                <a:solidFill>
                  <a:prstClr val="black"/>
                </a:solidFill>
                <a:ea typeface="+mn-ea"/>
                <a:cs typeface="+mn-cs"/>
              </a:rPr>
              <a:t>E-commerce security is multi-layered, and must take into account new technology, policies and procedures, and laws and industry standards.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08033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5.2, Page 266. </a:t>
            </a:r>
          </a:p>
          <a:p>
            <a:pPr lvl="0" defTabSz="914400">
              <a:defRPr/>
            </a:pPr>
            <a:r>
              <a:rPr lang="en-US">
                <a:solidFill>
                  <a:prstClr val="black"/>
                </a:solidFill>
                <a:ea typeface="+mn-ea"/>
                <a:cs typeface="+mn-cs"/>
              </a:rPr>
              <a:t>In a typical e-commerce transaction, the customer uses a credit card and the existing credit payment system.</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93629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5.3, Page 267. </a:t>
            </a:r>
          </a:p>
          <a:p>
            <a:pPr lvl="0" defTabSz="914400">
              <a:defRPr/>
            </a:pPr>
            <a:r>
              <a:rPr lang="en-US">
                <a:solidFill>
                  <a:prstClr val="black"/>
                </a:solidFill>
                <a:ea typeface="+mn-ea"/>
                <a:cs typeface="+mn-cs"/>
              </a:rPr>
              <a:t>There are three major vulnerable points in e-commerce transactions: Internet communications, servers, and clients.</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002702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5.5, Page 290. </a:t>
            </a:r>
          </a:p>
          <a:p>
            <a:pPr lvl="0" defTabSz="914400">
              <a:defRPr/>
            </a:pPr>
            <a:r>
              <a:rPr lang="en-US">
                <a:solidFill>
                  <a:prstClr val="black"/>
                </a:solidFill>
                <a:ea typeface="+mn-ea"/>
                <a:cs typeface="+mn-cs"/>
              </a:rPr>
              <a:t>There are a number of tools available to achieve site security.</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0915663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5.6, Page 293. </a:t>
            </a:r>
          </a:p>
          <a:p>
            <a:pPr lvl="0" defTabSz="914400"/>
            <a:r>
              <a:rPr lang="en-US">
                <a:solidFill>
                  <a:prstClr val="black"/>
                </a:solidFill>
                <a:ea typeface="+mn-ea"/>
                <a:cs typeface="+mn-cs"/>
              </a:rPr>
              <a:t>In the simplest use of public key cryptography, the sender encrypts a message using the recipient’s public key, and then sends it over the Internet. The only person who can decrypt this message is the recipient, using his or her private key. However, this simple case does not ensure integrity or an authentic message.</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075977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5.7, Page 295. </a:t>
            </a:r>
          </a:p>
          <a:p>
            <a:pPr lvl="0" defTabSz="914400"/>
            <a:r>
              <a:rPr lang="en-US">
                <a:solidFill>
                  <a:prstClr val="black"/>
                </a:solidFill>
                <a:ea typeface="+mn-ea"/>
                <a:cs typeface="+mn-cs"/>
              </a:rPr>
              <a:t>A more realistic use of public key cryptography uses hash functions and digital signatures to both ensure the confidentiality of the message and authenticate the sender. The only person who could have sent the above message is the owner or the sender using his/her private key. This authenticates the message. The hash function ensures the message was not altered in transit. As before, the only person who can decipher the message is the recipient, using his/her private key.</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37</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81919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defRPr/>
            </a:pPr>
            <a:r>
              <a:rPr lang="en-US">
                <a:solidFill>
                  <a:prstClr val="black"/>
                </a:solidFill>
                <a:ea typeface="+mn-ea"/>
                <a:cs typeface="+mn-cs"/>
              </a:rPr>
              <a:t>Figure 5.8, Page 296. </a:t>
            </a:r>
          </a:p>
          <a:p>
            <a:pPr lvl="0" defTabSz="914400"/>
            <a:r>
              <a:rPr lang="en-US">
                <a:solidFill>
                  <a:prstClr val="black"/>
                </a:solidFill>
                <a:ea typeface="+mn-ea"/>
                <a:cs typeface="+mn-cs"/>
              </a:rPr>
              <a:t>A digital envelope can be created to transmit a symmetric key that will permit the recipient to decrypt the message and be assured the message was not intercepted in transit.</a:t>
            </a:r>
            <a:endParaRPr lang="en-US" dirty="0">
              <a:solidFill>
                <a:prstClr val="black"/>
              </a:solidFill>
              <a:ea typeface="+mn-ea"/>
              <a:cs typeface="+mn-cs"/>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39</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6929853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pic>
        <p:nvPicPr>
          <p:cNvPr id="15" name="Picture 14"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3" name="Text Placeholder 5"/>
          <p:cNvSpPr>
            <a:spLocks noGrp="1"/>
          </p:cNvSpPr>
          <p:nvPr>
            <p:ph type="body" idx="13" hasCustomPrompt="1"/>
          </p:nvPr>
        </p:nvSpPr>
        <p:spPr>
          <a:xfrm>
            <a:off x="2670048" y="6449931"/>
            <a:ext cx="6089854" cy="231285"/>
          </a:xfrm>
        </p:spPr>
        <p:txBody>
          <a:bodyPr anchor="ctr"/>
          <a:lstStyle>
            <a:lvl1pPr marL="101600" indent="0">
              <a:buNone/>
              <a:defRPr/>
            </a:lvl1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a:t>
            </a:r>
            <a:r>
              <a:rPr lang="en-US" altLang="en-US" sz="1200" dirty="0" smtClean="0">
                <a:latin typeface="Verdana" panose="020B0604030504040204" pitchFamily="34" charset="0"/>
                <a:ea typeface="Verdana" panose="020B0604030504040204" pitchFamily="34" charset="0"/>
                <a:cs typeface="Verdana" panose="020B0604030504040204" pitchFamily="34" charset="0"/>
              </a:rPr>
              <a:t>2019, 2018, 2017</a:t>
            </a:r>
            <a:r>
              <a:rPr lang="en-US" altLang="en-US" sz="1200" dirty="0" smtClean="0">
                <a:solidFill>
                  <a:schemeClr val="tx1"/>
                </a:solidFill>
                <a:latin typeface="Verdana"/>
                <a:ea typeface="Verdana" panose="020B0604030504040204" pitchFamily="34" charset="0"/>
                <a:cs typeface="Verdana" panose="020B0604030504040204" pitchFamily="34" charset="0"/>
              </a:rPr>
              <a:t>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431551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smtClean="0"/>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smtClean="0"/>
              <a:t>Add edition here</a:t>
            </a:r>
            <a:endParaRPr lang="en-US" dirty="0"/>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smtClean="0"/>
              <a:t>Chapter ##</a:t>
            </a:r>
            <a:endParaRPr lang="en-US" dirty="0"/>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smtClean="0"/>
              <a:t>Chapter title</a:t>
            </a:r>
            <a:endParaRPr lang="en-US" dirty="0"/>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1/27/2018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
        <p:nvSpPr>
          <p:cNvPr id="20" name="Text Placeholder 17"/>
          <p:cNvSpPr>
            <a:spLocks noGrp="1"/>
          </p:cNvSpPr>
          <p:nvPr>
            <p:ph type="body" sz="quarter" idx="16" hasCustomPrompt="1"/>
          </p:nvPr>
        </p:nvSpPr>
        <p:spPr>
          <a:xfrm>
            <a:off x="3048000" y="6529254"/>
            <a:ext cx="5867400" cy="187537"/>
          </a:xfrm>
        </p:spPr>
        <p:txBody>
          <a:bodyPr/>
          <a:lstStyle>
            <a:lvl1pPr marL="0" indent="0" algn="r">
              <a:buNone/>
              <a:defRPr sz="800" baseline="0"/>
            </a:lvl1pPr>
          </a:lstStyle>
          <a:p>
            <a:pPr lvl="0"/>
            <a:r>
              <a:rPr lang="en-US" dirty="0" smtClean="0"/>
              <a:t>Click to add copyright line</a:t>
            </a:r>
            <a:endParaRPr lang="en-IN"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2305022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5241565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smtClean="0"/>
              <a:t>Click to add figure number and title</a:t>
            </a:r>
            <a:endParaRPr lang="en-US" dirty="0"/>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smtClean="0"/>
              <a:t>Click to add caption</a:t>
            </a:r>
            <a:endParaRPr lang="en-US" dirty="0"/>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1/27/2018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3" name="Text Placeholder 5"/>
          <p:cNvSpPr>
            <a:spLocks noGrp="1"/>
          </p:cNvSpPr>
          <p:nvPr>
            <p:ph type="body" idx="14" hasCustomPrompt="1"/>
          </p:nvPr>
        </p:nvSpPr>
        <p:spPr>
          <a:xfrm>
            <a:off x="2670048" y="6449931"/>
            <a:ext cx="6089854" cy="231285"/>
          </a:xfrm>
        </p:spPr>
        <p:txBody>
          <a:bodyPr anchor="ctr"/>
          <a:lstStyle>
            <a:lvl1pPr marL="101600" indent="0">
              <a:buNone/>
              <a:defRPr/>
            </a:lvl1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a:t>
            </a:r>
            <a:r>
              <a:rPr lang="en-US" altLang="en-US" sz="1200" dirty="0" smtClean="0">
                <a:latin typeface="Verdana" panose="020B0604030504040204" pitchFamily="34" charset="0"/>
                <a:ea typeface="Verdana" panose="020B0604030504040204" pitchFamily="34" charset="0"/>
                <a:cs typeface="Verdana" panose="020B0604030504040204" pitchFamily="34" charset="0"/>
              </a:rPr>
              <a:t>2019, 2018, 2017</a:t>
            </a:r>
            <a:r>
              <a:rPr lang="en-US" altLang="en-US" sz="1200" dirty="0" smtClean="0">
                <a:solidFill>
                  <a:schemeClr val="tx1"/>
                </a:solidFill>
                <a:latin typeface="Verdana"/>
                <a:ea typeface="Verdana" panose="020B0604030504040204" pitchFamily="34" charset="0"/>
                <a:cs typeface="Verdana" panose="020B0604030504040204" pitchFamily="34" charset="0"/>
              </a:rPr>
              <a:t> </a:t>
            </a:r>
            <a:r>
              <a:rPr lang="en-US" altLang="en-US" sz="1200" dirty="0">
                <a:solidFill>
                  <a:schemeClr val="tx1"/>
                </a:solidFill>
                <a:latin typeface="Verdana"/>
                <a:ea typeface="Verdana" panose="020B0604030504040204" pitchFamily="34" charset="0"/>
                <a:cs typeface="Verdana" panose="020B0604030504040204" pitchFamily="34" charset="0"/>
              </a:rPr>
              <a:t>Pearson Education, Inc. All Rights </a:t>
            </a:r>
            <a:r>
              <a:rPr lang="en-US" altLang="en-US" sz="1200" dirty="0" smtClean="0">
                <a:solidFill>
                  <a:schemeClr val="tx1"/>
                </a:solidFill>
                <a:latin typeface="Verdana"/>
                <a:ea typeface="Verdana" panose="020B0604030504040204" pitchFamily="34" charset="0"/>
                <a:cs typeface="Verdana" panose="020B0604030504040204" pitchFamily="34" charset="0"/>
              </a:rPr>
              <a:t>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7405449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832AD23-A511-424E-9DD2-B8CE2D237B20}" type="datetime1">
              <a:rPr lang="en-US" smtClean="0"/>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23425785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1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1/27/2018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536058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2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1752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57200" y="3733800"/>
            <a:ext cx="8229600" cy="1752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201332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214400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64168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57200" y="368316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Content Placeholder 2"/>
          <p:cNvSpPr>
            <a:spLocks noGrp="1"/>
          </p:cNvSpPr>
          <p:nvPr>
            <p:ph idx="15"/>
          </p:nvPr>
        </p:nvSpPr>
        <p:spPr>
          <a:xfrm>
            <a:off x="457200" y="472464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570403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477839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6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492797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7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937505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8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87686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9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352316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10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460533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11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76204" y="4473387"/>
            <a:ext cx="3886200"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92613" y="5159852"/>
            <a:ext cx="3886200"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569448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12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3"/>
          <p:cNvSpPr>
            <a:spLocks noGrp="1"/>
          </p:cNvSpPr>
          <p:nvPr>
            <p:ph sz="quarter" idx="18"/>
          </p:nvPr>
        </p:nvSpPr>
        <p:spPr>
          <a:xfrm>
            <a:off x="4376204" y="4473387"/>
            <a:ext cx="3886200"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92613" y="5159852"/>
            <a:ext cx="3886200"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655318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1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574909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1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Content Placeholder 13"/>
          <p:cNvSpPr>
            <a:spLocks noGrp="1"/>
          </p:cNvSpPr>
          <p:nvPr>
            <p:ph sz="quarter" idx="27"/>
          </p:nvPr>
        </p:nvSpPr>
        <p:spPr>
          <a:xfrm>
            <a:off x="4326230" y="5065802"/>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806600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1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Content Placeholder 13"/>
          <p:cNvSpPr>
            <a:spLocks noGrp="1"/>
          </p:cNvSpPr>
          <p:nvPr>
            <p:ph sz="quarter" idx="27"/>
          </p:nvPr>
        </p:nvSpPr>
        <p:spPr>
          <a:xfrm>
            <a:off x="4326230" y="5065802"/>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4" name="Content Placeholder 13"/>
          <p:cNvSpPr>
            <a:spLocks noGrp="1"/>
          </p:cNvSpPr>
          <p:nvPr>
            <p:ph sz="quarter" idx="28"/>
          </p:nvPr>
        </p:nvSpPr>
        <p:spPr>
          <a:xfrm>
            <a:off x="4326230" y="5504746"/>
            <a:ext cx="3886200" cy="2663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792094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20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5" name="Content Placeholder 2"/>
          <p:cNvSpPr>
            <a:spLocks noGrp="1"/>
          </p:cNvSpPr>
          <p:nvPr>
            <p:ph idx="19"/>
          </p:nvPr>
        </p:nvSpPr>
        <p:spPr>
          <a:xfrm>
            <a:off x="4790255" y="1494526"/>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790256" y="1861415"/>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790255" y="2283032"/>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Content Placeholder 2"/>
          <p:cNvSpPr>
            <a:spLocks noGrp="1"/>
          </p:cNvSpPr>
          <p:nvPr>
            <p:ph idx="26"/>
          </p:nvPr>
        </p:nvSpPr>
        <p:spPr>
          <a:xfrm>
            <a:off x="4790255" y="270554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Content Placeholder 2"/>
          <p:cNvSpPr>
            <a:spLocks noGrp="1"/>
          </p:cNvSpPr>
          <p:nvPr>
            <p:ph idx="27"/>
          </p:nvPr>
        </p:nvSpPr>
        <p:spPr>
          <a:xfrm>
            <a:off x="4790256" y="3072434"/>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4" name="Content Placeholder 2"/>
          <p:cNvSpPr>
            <a:spLocks noGrp="1"/>
          </p:cNvSpPr>
          <p:nvPr>
            <p:ph idx="28"/>
          </p:nvPr>
        </p:nvSpPr>
        <p:spPr>
          <a:xfrm>
            <a:off x="4790255" y="3494051"/>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5" name="Content Placeholder 2"/>
          <p:cNvSpPr>
            <a:spLocks noGrp="1"/>
          </p:cNvSpPr>
          <p:nvPr>
            <p:ph idx="29"/>
          </p:nvPr>
        </p:nvSpPr>
        <p:spPr>
          <a:xfrm>
            <a:off x="4790255" y="3908712"/>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6" name="Content Placeholder 2"/>
          <p:cNvSpPr>
            <a:spLocks noGrp="1"/>
          </p:cNvSpPr>
          <p:nvPr>
            <p:ph idx="30"/>
          </p:nvPr>
        </p:nvSpPr>
        <p:spPr>
          <a:xfrm>
            <a:off x="4790256" y="4275601"/>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7" name="Content Placeholder 2"/>
          <p:cNvSpPr>
            <a:spLocks noGrp="1"/>
          </p:cNvSpPr>
          <p:nvPr>
            <p:ph idx="31"/>
          </p:nvPr>
        </p:nvSpPr>
        <p:spPr>
          <a:xfrm>
            <a:off x="4790255" y="4697218"/>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8" name="Content Placeholder 2"/>
          <p:cNvSpPr>
            <a:spLocks noGrp="1"/>
          </p:cNvSpPr>
          <p:nvPr>
            <p:ph idx="32"/>
          </p:nvPr>
        </p:nvSpPr>
        <p:spPr>
          <a:xfrm>
            <a:off x="4790255" y="510555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1" name="Content Placeholder 2"/>
          <p:cNvSpPr>
            <a:spLocks noGrp="1"/>
          </p:cNvSpPr>
          <p:nvPr>
            <p:ph idx="33"/>
          </p:nvPr>
        </p:nvSpPr>
        <p:spPr>
          <a:xfrm>
            <a:off x="457200" y="1494526"/>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2" name="Content Placeholder 2"/>
          <p:cNvSpPr>
            <a:spLocks noGrp="1"/>
          </p:cNvSpPr>
          <p:nvPr>
            <p:ph idx="34"/>
          </p:nvPr>
        </p:nvSpPr>
        <p:spPr>
          <a:xfrm>
            <a:off x="457201" y="1861415"/>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3" name="Content Placeholder 2"/>
          <p:cNvSpPr>
            <a:spLocks noGrp="1"/>
          </p:cNvSpPr>
          <p:nvPr>
            <p:ph idx="35"/>
          </p:nvPr>
        </p:nvSpPr>
        <p:spPr>
          <a:xfrm>
            <a:off x="457200" y="2283032"/>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4" name="Content Placeholder 2"/>
          <p:cNvSpPr>
            <a:spLocks noGrp="1"/>
          </p:cNvSpPr>
          <p:nvPr>
            <p:ph idx="36"/>
          </p:nvPr>
        </p:nvSpPr>
        <p:spPr>
          <a:xfrm>
            <a:off x="457200" y="270554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5" name="Content Placeholder 2"/>
          <p:cNvSpPr>
            <a:spLocks noGrp="1"/>
          </p:cNvSpPr>
          <p:nvPr>
            <p:ph idx="37"/>
          </p:nvPr>
        </p:nvSpPr>
        <p:spPr>
          <a:xfrm>
            <a:off x="457201" y="3072434"/>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6" name="Content Placeholder 2"/>
          <p:cNvSpPr>
            <a:spLocks noGrp="1"/>
          </p:cNvSpPr>
          <p:nvPr>
            <p:ph idx="38"/>
          </p:nvPr>
        </p:nvSpPr>
        <p:spPr>
          <a:xfrm>
            <a:off x="457200" y="3494051"/>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7" name="Content Placeholder 2"/>
          <p:cNvSpPr>
            <a:spLocks noGrp="1"/>
          </p:cNvSpPr>
          <p:nvPr>
            <p:ph idx="39"/>
          </p:nvPr>
        </p:nvSpPr>
        <p:spPr>
          <a:xfrm>
            <a:off x="457200" y="3908712"/>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8" name="Content Placeholder 2"/>
          <p:cNvSpPr>
            <a:spLocks noGrp="1"/>
          </p:cNvSpPr>
          <p:nvPr>
            <p:ph idx="40"/>
          </p:nvPr>
        </p:nvSpPr>
        <p:spPr>
          <a:xfrm>
            <a:off x="457201" y="4275601"/>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9" name="Content Placeholder 2"/>
          <p:cNvSpPr>
            <a:spLocks noGrp="1"/>
          </p:cNvSpPr>
          <p:nvPr>
            <p:ph idx="41"/>
          </p:nvPr>
        </p:nvSpPr>
        <p:spPr>
          <a:xfrm>
            <a:off x="457200" y="4697218"/>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0" name="Content Placeholder 2"/>
          <p:cNvSpPr>
            <a:spLocks noGrp="1"/>
          </p:cNvSpPr>
          <p:nvPr>
            <p:ph idx="42"/>
          </p:nvPr>
        </p:nvSpPr>
        <p:spPr>
          <a:xfrm>
            <a:off x="457200" y="510555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250161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title" preserve="1">
  <p:cSld name="2_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4" name="TextBox 13"/>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smtClean="0">
                <a:latin typeface="Verdana" panose="020B0604030504040204" pitchFamily="34" charset="0"/>
                <a:ea typeface="Verdana" panose="020B0604030504040204" pitchFamily="34" charset="0"/>
                <a:cs typeface="Verdana" panose="020B0604030504040204" pitchFamily="34" charset="0"/>
              </a:rPr>
              <a:t>Copyright © 2016, 2013, 2010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pic>
        <p:nvPicPr>
          <p:cNvPr id="15" name="Picture 14"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958041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2_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smtClean="0"/>
              <a:t>Click to edit Master title style</a:t>
            </a:r>
            <a:endParaRPr lang="en-US" dirty="0"/>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smtClean="0"/>
              <a:t>Add edition here</a:t>
            </a:r>
            <a:endParaRPr lang="en-US" dirty="0"/>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smtClean="0"/>
              <a:t>Chapter ##</a:t>
            </a:r>
            <a:endParaRPr lang="en-US" dirty="0"/>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smtClean="0"/>
              <a:t>Chapter title</a:t>
            </a:r>
            <a:endParaRPr lang="en-US" dirty="0"/>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1/27/2018</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
        <p:nvSpPr>
          <p:cNvPr id="20" name="Text Placeholder 17"/>
          <p:cNvSpPr>
            <a:spLocks noGrp="1"/>
          </p:cNvSpPr>
          <p:nvPr>
            <p:ph type="body" sz="quarter" idx="16" hasCustomPrompt="1"/>
          </p:nvPr>
        </p:nvSpPr>
        <p:spPr>
          <a:xfrm>
            <a:off x="3048000" y="6529254"/>
            <a:ext cx="5867400" cy="187537"/>
          </a:xfrm>
        </p:spPr>
        <p:txBody>
          <a:bodyPr/>
          <a:lstStyle>
            <a:lvl1pPr marL="0" indent="0" algn="r">
              <a:buNone/>
              <a:defRPr sz="800" baseline="0"/>
            </a:lvl1pPr>
          </a:lstStyle>
          <a:p>
            <a:pPr lvl="0"/>
            <a:r>
              <a:rPr lang="en-US" dirty="0" smtClean="0"/>
              <a:t>Click to add copyright line</a:t>
            </a:r>
            <a:endParaRPr lang="en-IN"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36371524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baseline="0">
                <a:solidFill>
                  <a:schemeClr val="accent1"/>
                </a:solidFill>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buClr>
                <a:schemeClr val="accent1"/>
              </a:buClr>
              <a:buSzPct val="100000"/>
              <a:defRPr/>
            </a:lvl1pPr>
            <a:lvl2pPr>
              <a:buClr>
                <a:schemeClr val="accent1"/>
              </a:buClr>
              <a:defRPr/>
            </a:lvl2pPr>
            <a:lvl3pPr>
              <a:buClr>
                <a:schemeClr val="accent1"/>
              </a:buClr>
              <a:defRPr/>
            </a:lvl3pPr>
            <a:lvl4pPr>
              <a:buClr>
                <a:schemeClr val="accent1"/>
              </a:buClr>
              <a:defRPr/>
            </a:lvl4pPr>
            <a:lvl5pPr>
              <a:buClr>
                <a:schemeClr val="accent1"/>
              </a:buClr>
              <a:defRPr/>
            </a:lvl5pPr>
            <a:lvl6pPr>
              <a:buClr>
                <a:schemeClr val="accent1"/>
              </a:buClr>
              <a:defRPr/>
            </a:lvl6pPr>
            <a:lvl7pPr>
              <a:buClr>
                <a:schemeClr val="accent1"/>
              </a:buClr>
              <a:defRPr/>
            </a:lvl7pPr>
            <a:lvl8pPr>
              <a:buClr>
                <a:schemeClr val="accent1"/>
              </a:buClr>
              <a:defRPr/>
            </a:lvl8pPr>
            <a:lvl9pPr>
              <a:buClr>
                <a:schemeClr val="accent1"/>
              </a:buClr>
              <a:defRPr/>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a:t>
            </a:r>
          </a:p>
          <a:p>
            <a:pPr lvl="6"/>
            <a:r>
              <a:rPr lang="en-US" dirty="0" smtClean="0"/>
              <a:t>Seventh</a:t>
            </a:r>
          </a:p>
          <a:p>
            <a:pPr lvl="7"/>
            <a:r>
              <a:rPr lang="en-US" dirty="0" smtClean="0"/>
              <a:t>Eighth</a:t>
            </a:r>
          </a:p>
          <a:p>
            <a:pPr lvl="8"/>
            <a:r>
              <a:rPr lang="en-US" dirty="0" smtClean="0"/>
              <a:t>Ninth</a:t>
            </a:r>
            <a:endParaRPr lang="en-US" dirty="0"/>
          </a:p>
        </p:txBody>
      </p:sp>
      <p:sp>
        <p:nvSpPr>
          <p:cNvPr id="9" name="Date Placeholder 3"/>
          <p:cNvSpPr>
            <a:spLocks noGrp="1"/>
          </p:cNvSpPr>
          <p:nvPr>
            <p:ph type="dt" sz="half" idx="10"/>
          </p:nvPr>
        </p:nvSpPr>
        <p:spPr>
          <a:xfrm>
            <a:off x="6335713" y="113072"/>
            <a:ext cx="2133600" cy="182880"/>
          </a:xfrm>
        </p:spPr>
        <p:txBody>
          <a:bodyPr/>
          <a:lstStyle/>
          <a:p>
            <a:fld id="{891838CE-430E-45DE-B6AA-42DD655BB05E}" type="datetime1">
              <a:rPr lang="en-US" smtClean="0"/>
              <a:t>1/27/2018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2502125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353665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2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smtClean="0"/>
              <a:t>Click to add figure number and title</a:t>
            </a:r>
            <a:endParaRPr lang="en-US" dirty="0"/>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smtClean="0"/>
              <a:t>Click to add caption</a:t>
            </a:r>
            <a:endParaRPr lang="en-US" dirty="0"/>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1/27/2018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4" name="TextBox 13"/>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smtClean="0">
                <a:latin typeface="Verdana" panose="020B0604030504040204" pitchFamily="34" charset="0"/>
                <a:ea typeface="Verdana" panose="020B0604030504040204" pitchFamily="34" charset="0"/>
                <a:cs typeface="Verdana" panose="020B0604030504040204" pitchFamily="34" charset="0"/>
              </a:rPr>
              <a:t>Copyright © 2016, 2013, 2010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7678440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832AD23-A511-424E-9DD2-B8CE2D237B20}" type="datetime1">
              <a:rPr lang="en-US" smtClean="0"/>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2201831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Title and 1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1/27/2018</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655109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Title and 2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1752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57200" y="3733800"/>
            <a:ext cx="8229600" cy="1752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119947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608985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64168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57200" y="368316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Content Placeholder 2"/>
          <p:cNvSpPr>
            <a:spLocks noGrp="1"/>
          </p:cNvSpPr>
          <p:nvPr>
            <p:ph idx="15"/>
          </p:nvPr>
        </p:nvSpPr>
        <p:spPr>
          <a:xfrm>
            <a:off x="457200" y="472464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390194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Title and 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47272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Title and 6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701509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itle and 7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33195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itle and 8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245525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itle and 9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460264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Title and 10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43400" y="4874552"/>
            <a:ext cx="3886200" cy="9906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121857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Title and 11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3"/>
          <p:cNvSpPr>
            <a:spLocks noGrp="1"/>
          </p:cNvSpPr>
          <p:nvPr>
            <p:ph sz="quarter" idx="18"/>
          </p:nvPr>
        </p:nvSpPr>
        <p:spPr>
          <a:xfrm>
            <a:off x="4376204" y="4473387"/>
            <a:ext cx="3886200"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92613" y="5159852"/>
            <a:ext cx="3886200"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449646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44794982"/>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Title and 12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3"/>
          <p:cNvSpPr>
            <a:spLocks noGrp="1"/>
          </p:cNvSpPr>
          <p:nvPr>
            <p:ph sz="quarter" idx="18"/>
          </p:nvPr>
        </p:nvSpPr>
        <p:spPr>
          <a:xfrm>
            <a:off x="4376204" y="4473387"/>
            <a:ext cx="3886200"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43399" y="2286000"/>
            <a:ext cx="3865157"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3045349"/>
            <a:ext cx="3886200" cy="5827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92613" y="5159852"/>
            <a:ext cx="3886200"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175879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Title and 1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570100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Title and 1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Content Placeholder 13"/>
          <p:cNvSpPr>
            <a:spLocks noGrp="1"/>
          </p:cNvSpPr>
          <p:nvPr>
            <p:ph sz="quarter" idx="27"/>
          </p:nvPr>
        </p:nvSpPr>
        <p:spPr>
          <a:xfrm>
            <a:off x="4326230" y="5065802"/>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179158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Title and 1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35052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35052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35052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081267"/>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3"/>
          <p:cNvSpPr>
            <a:spLocks noGrp="1"/>
          </p:cNvSpPr>
          <p:nvPr>
            <p:ph sz="quarter" idx="18"/>
          </p:nvPr>
        </p:nvSpPr>
        <p:spPr>
          <a:xfrm>
            <a:off x="4332878" y="3626139"/>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9"/>
          </p:nvPr>
        </p:nvSpPr>
        <p:spPr>
          <a:xfrm>
            <a:off x="4343400" y="1494526"/>
            <a:ext cx="3886200"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353921" y="1979598"/>
            <a:ext cx="3865157" cy="303198"/>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343400" y="2537829"/>
            <a:ext cx="3886200" cy="28985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Content Placeholder 13"/>
          <p:cNvSpPr>
            <a:spLocks noGrp="1"/>
          </p:cNvSpPr>
          <p:nvPr>
            <p:ph sz="quarter" idx="22"/>
          </p:nvPr>
        </p:nvSpPr>
        <p:spPr>
          <a:xfrm>
            <a:off x="4332878" y="4065083"/>
            <a:ext cx="3886200" cy="2663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9" name="Content Placeholder 11"/>
          <p:cNvSpPr>
            <a:spLocks noGrp="1"/>
          </p:cNvSpPr>
          <p:nvPr>
            <p:ph sz="quarter" idx="23"/>
          </p:nvPr>
        </p:nvSpPr>
        <p:spPr>
          <a:xfrm>
            <a:off x="457200" y="3830925"/>
            <a:ext cx="3472396" cy="559296"/>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0" name="Content Placeholder 13"/>
          <p:cNvSpPr>
            <a:spLocks noGrp="1"/>
          </p:cNvSpPr>
          <p:nvPr>
            <p:ph sz="quarter" idx="24"/>
          </p:nvPr>
        </p:nvSpPr>
        <p:spPr>
          <a:xfrm>
            <a:off x="490004" y="4570512"/>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1" name="Content Placeholder 13"/>
          <p:cNvSpPr>
            <a:spLocks noGrp="1"/>
          </p:cNvSpPr>
          <p:nvPr>
            <p:ph sz="quarter" idx="25"/>
          </p:nvPr>
        </p:nvSpPr>
        <p:spPr>
          <a:xfrm>
            <a:off x="506413" y="5256977"/>
            <a:ext cx="3472396" cy="506174"/>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Content Placeholder 11"/>
          <p:cNvSpPr>
            <a:spLocks noGrp="1"/>
          </p:cNvSpPr>
          <p:nvPr>
            <p:ph sz="quarter" idx="26"/>
          </p:nvPr>
        </p:nvSpPr>
        <p:spPr>
          <a:xfrm>
            <a:off x="4336752" y="4520930"/>
            <a:ext cx="3886200" cy="27817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Content Placeholder 13"/>
          <p:cNvSpPr>
            <a:spLocks noGrp="1"/>
          </p:cNvSpPr>
          <p:nvPr>
            <p:ph sz="quarter" idx="27"/>
          </p:nvPr>
        </p:nvSpPr>
        <p:spPr>
          <a:xfrm>
            <a:off x="4326230" y="5065802"/>
            <a:ext cx="3886200" cy="251757"/>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4" name="Content Placeholder 13"/>
          <p:cNvSpPr>
            <a:spLocks noGrp="1"/>
          </p:cNvSpPr>
          <p:nvPr>
            <p:ph sz="quarter" idx="28"/>
          </p:nvPr>
        </p:nvSpPr>
        <p:spPr>
          <a:xfrm>
            <a:off x="4326230" y="5504746"/>
            <a:ext cx="3886200" cy="26634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470520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Title and 20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1/27/2018</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5" name="Content Placeholder 2"/>
          <p:cNvSpPr>
            <a:spLocks noGrp="1"/>
          </p:cNvSpPr>
          <p:nvPr>
            <p:ph idx="19"/>
          </p:nvPr>
        </p:nvSpPr>
        <p:spPr>
          <a:xfrm>
            <a:off x="4790255" y="1494526"/>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20"/>
          </p:nvPr>
        </p:nvSpPr>
        <p:spPr>
          <a:xfrm>
            <a:off x="4790256" y="1861415"/>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 name="Content Placeholder 2"/>
          <p:cNvSpPr>
            <a:spLocks noGrp="1"/>
          </p:cNvSpPr>
          <p:nvPr>
            <p:ph idx="21"/>
          </p:nvPr>
        </p:nvSpPr>
        <p:spPr>
          <a:xfrm>
            <a:off x="4790255" y="2283032"/>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2" name="Content Placeholder 2"/>
          <p:cNvSpPr>
            <a:spLocks noGrp="1"/>
          </p:cNvSpPr>
          <p:nvPr>
            <p:ph idx="26"/>
          </p:nvPr>
        </p:nvSpPr>
        <p:spPr>
          <a:xfrm>
            <a:off x="4790255" y="270554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 name="Content Placeholder 2"/>
          <p:cNvSpPr>
            <a:spLocks noGrp="1"/>
          </p:cNvSpPr>
          <p:nvPr>
            <p:ph idx="27"/>
          </p:nvPr>
        </p:nvSpPr>
        <p:spPr>
          <a:xfrm>
            <a:off x="4790256" y="3072434"/>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4" name="Content Placeholder 2"/>
          <p:cNvSpPr>
            <a:spLocks noGrp="1"/>
          </p:cNvSpPr>
          <p:nvPr>
            <p:ph idx="28"/>
          </p:nvPr>
        </p:nvSpPr>
        <p:spPr>
          <a:xfrm>
            <a:off x="4790255" y="3494051"/>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5" name="Content Placeholder 2"/>
          <p:cNvSpPr>
            <a:spLocks noGrp="1"/>
          </p:cNvSpPr>
          <p:nvPr>
            <p:ph idx="29"/>
          </p:nvPr>
        </p:nvSpPr>
        <p:spPr>
          <a:xfrm>
            <a:off x="4790255" y="3908712"/>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6" name="Content Placeholder 2"/>
          <p:cNvSpPr>
            <a:spLocks noGrp="1"/>
          </p:cNvSpPr>
          <p:nvPr>
            <p:ph idx="30"/>
          </p:nvPr>
        </p:nvSpPr>
        <p:spPr>
          <a:xfrm>
            <a:off x="4790256" y="4275601"/>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7" name="Content Placeholder 2"/>
          <p:cNvSpPr>
            <a:spLocks noGrp="1"/>
          </p:cNvSpPr>
          <p:nvPr>
            <p:ph idx="31"/>
          </p:nvPr>
        </p:nvSpPr>
        <p:spPr>
          <a:xfrm>
            <a:off x="4790255" y="4697218"/>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8" name="Content Placeholder 2"/>
          <p:cNvSpPr>
            <a:spLocks noGrp="1"/>
          </p:cNvSpPr>
          <p:nvPr>
            <p:ph idx="32"/>
          </p:nvPr>
        </p:nvSpPr>
        <p:spPr>
          <a:xfrm>
            <a:off x="4790255" y="510555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1" name="Content Placeholder 2"/>
          <p:cNvSpPr>
            <a:spLocks noGrp="1"/>
          </p:cNvSpPr>
          <p:nvPr>
            <p:ph idx="33"/>
          </p:nvPr>
        </p:nvSpPr>
        <p:spPr>
          <a:xfrm>
            <a:off x="457200" y="1494526"/>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2" name="Content Placeholder 2"/>
          <p:cNvSpPr>
            <a:spLocks noGrp="1"/>
          </p:cNvSpPr>
          <p:nvPr>
            <p:ph idx="34"/>
          </p:nvPr>
        </p:nvSpPr>
        <p:spPr>
          <a:xfrm>
            <a:off x="457201" y="1861415"/>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3" name="Content Placeholder 2"/>
          <p:cNvSpPr>
            <a:spLocks noGrp="1"/>
          </p:cNvSpPr>
          <p:nvPr>
            <p:ph idx="35"/>
          </p:nvPr>
        </p:nvSpPr>
        <p:spPr>
          <a:xfrm>
            <a:off x="457200" y="2283032"/>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4" name="Content Placeholder 2"/>
          <p:cNvSpPr>
            <a:spLocks noGrp="1"/>
          </p:cNvSpPr>
          <p:nvPr>
            <p:ph idx="36"/>
          </p:nvPr>
        </p:nvSpPr>
        <p:spPr>
          <a:xfrm>
            <a:off x="457200" y="270554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5" name="Content Placeholder 2"/>
          <p:cNvSpPr>
            <a:spLocks noGrp="1"/>
          </p:cNvSpPr>
          <p:nvPr>
            <p:ph idx="37"/>
          </p:nvPr>
        </p:nvSpPr>
        <p:spPr>
          <a:xfrm>
            <a:off x="457201" y="3072434"/>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6" name="Content Placeholder 2"/>
          <p:cNvSpPr>
            <a:spLocks noGrp="1"/>
          </p:cNvSpPr>
          <p:nvPr>
            <p:ph idx="38"/>
          </p:nvPr>
        </p:nvSpPr>
        <p:spPr>
          <a:xfrm>
            <a:off x="457200" y="3494051"/>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7" name="Content Placeholder 2"/>
          <p:cNvSpPr>
            <a:spLocks noGrp="1"/>
          </p:cNvSpPr>
          <p:nvPr>
            <p:ph idx="39"/>
          </p:nvPr>
        </p:nvSpPr>
        <p:spPr>
          <a:xfrm>
            <a:off x="457200" y="3908712"/>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8" name="Content Placeholder 2"/>
          <p:cNvSpPr>
            <a:spLocks noGrp="1"/>
          </p:cNvSpPr>
          <p:nvPr>
            <p:ph idx="40"/>
          </p:nvPr>
        </p:nvSpPr>
        <p:spPr>
          <a:xfrm>
            <a:off x="457201" y="4275601"/>
            <a:ext cx="3886200" cy="32227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9" name="Content Placeholder 2"/>
          <p:cNvSpPr>
            <a:spLocks noGrp="1"/>
          </p:cNvSpPr>
          <p:nvPr>
            <p:ph idx="41"/>
          </p:nvPr>
        </p:nvSpPr>
        <p:spPr>
          <a:xfrm>
            <a:off x="457200" y="4697218"/>
            <a:ext cx="3886199" cy="308097"/>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0" name="Content Placeholder 2"/>
          <p:cNvSpPr>
            <a:spLocks noGrp="1"/>
          </p:cNvSpPr>
          <p:nvPr>
            <p:ph idx="42"/>
          </p:nvPr>
        </p:nvSpPr>
        <p:spPr>
          <a:xfrm>
            <a:off x="457200" y="5105555"/>
            <a:ext cx="3886200" cy="26203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198308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1/27/2018</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0" name="TextBox 9"/>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smtClean="0">
                <a:latin typeface="Verdana" panose="020B0604030504040204" pitchFamily="34" charset="0"/>
                <a:ea typeface="Verdana" panose="020B0604030504040204" pitchFamily="34" charset="0"/>
                <a:cs typeface="Verdana" panose="020B0604030504040204" pitchFamily="34" charset="0"/>
              </a:rPr>
              <a:t>Copyright © 2016, 2013, 2010 Pearson Education, Inc. All Rights Reserved</a:t>
            </a:r>
            <a:endParaRPr lang="en-US" altLang="en-US" sz="12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7187958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IN"/>
          </a:p>
        </p:txBody>
      </p:sp>
      <p:sp>
        <p:nvSpPr>
          <p:cNvPr id="3" name="Date Placeholder 2"/>
          <p:cNvSpPr>
            <a:spLocks noGrp="1"/>
          </p:cNvSpPr>
          <p:nvPr>
            <p:ph type="dt" idx="11"/>
          </p:nvPr>
        </p:nvSpPr>
        <p:spPr/>
        <p:txBody>
          <a:bodyPr/>
          <a:lstStyle/>
          <a:p>
            <a:endParaRPr lang="en-IN"/>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99511385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IN"/>
          </a:p>
        </p:txBody>
      </p:sp>
      <p:sp>
        <p:nvSpPr>
          <p:cNvPr id="3" name="Date Placeholder 2"/>
          <p:cNvSpPr>
            <a:spLocks noGrp="1"/>
          </p:cNvSpPr>
          <p:nvPr>
            <p:ph type="dt" idx="11"/>
          </p:nvPr>
        </p:nvSpPr>
        <p:spPr/>
        <p:txBody>
          <a:bodyPr/>
          <a:lstStyle/>
          <a:p>
            <a:endParaRPr lang="en-IN"/>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800091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image" Target="../media/image1.png"/><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58.xml"/><Relationship Id="rId1" Type="http://schemas.openxmlformats.org/officeDocument/2006/relationships/slideLayout" Target="../slideLayouts/slideLayout57.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58">
            <a:alphaModFix/>
          </a:blip>
          <a:srcRect/>
          <a:stretch/>
        </p:blipFill>
        <p:spPr>
          <a:xfrm>
            <a:off x="443972" y="6429709"/>
            <a:ext cx="917999" cy="279914"/>
          </a:xfrm>
          <a:prstGeom prst="rect">
            <a:avLst/>
          </a:prstGeom>
          <a:noFill/>
          <a:ln>
            <a:noFill/>
          </a:ln>
        </p:spPr>
      </p:pic>
      <p:sp>
        <p:nvSpPr>
          <p:cNvPr id="17" name="Text Placeholder 5"/>
          <p:cNvSpPr txBox="1">
            <a:spLocks/>
          </p:cNvSpPr>
          <p:nvPr userDrawn="1"/>
        </p:nvSpPr>
        <p:spPr>
          <a:xfrm>
            <a:off x="2670048" y="6449931"/>
            <a:ext cx="6089854" cy="231285"/>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a:t>
            </a:r>
            <a:r>
              <a:rPr lang="en-US" altLang="en-US" sz="1200" dirty="0" smtClean="0">
                <a:latin typeface="Verdana" panose="020B0604030504040204" pitchFamily="34" charset="0"/>
                <a:ea typeface="Verdana" panose="020B0604030504040204" pitchFamily="34" charset="0"/>
                <a:cs typeface="Verdana" panose="020B0604030504040204" pitchFamily="34" charset="0"/>
              </a:rPr>
              <a:t>2019, 2018, 2017</a:t>
            </a:r>
            <a:r>
              <a:rPr lang="en-US" altLang="en-US" sz="1200" dirty="0" smtClean="0">
                <a:solidFill>
                  <a:schemeClr val="tx1"/>
                </a:solidFill>
                <a:latin typeface="Verdana"/>
                <a:ea typeface="Verdana" panose="020B0604030504040204" pitchFamily="34" charset="0"/>
                <a:cs typeface="Verdana" panose="020B0604030504040204" pitchFamily="34" charset="0"/>
              </a:rPr>
              <a:t>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68" r:id="rId4"/>
    <p:sldLayoutId id="2147483669" r:id="rId5"/>
    <p:sldLayoutId id="2147483651" r:id="rId6"/>
    <p:sldLayoutId id="2147483654" r:id="rId7"/>
    <p:sldLayoutId id="2147483655" r:id="rId8"/>
    <p:sldLayoutId id="2147483656" r:id="rId9"/>
    <p:sldLayoutId id="2147483667" r:id="rId10"/>
    <p:sldLayoutId id="2147483657" r:id="rId11"/>
    <p:sldLayoutId id="2147483670" r:id="rId12"/>
    <p:sldLayoutId id="2147483671"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 id="2147483690" r:id="rId31"/>
    <p:sldLayoutId id="2147483691" r:id="rId32"/>
    <p:sldLayoutId id="2147483692" r:id="rId33"/>
    <p:sldLayoutId id="2147483693" r:id="rId34"/>
    <p:sldLayoutId id="2147483694" r:id="rId35"/>
    <p:sldLayoutId id="2147483695" r:id="rId36"/>
    <p:sldLayoutId id="2147483696" r:id="rId37"/>
    <p:sldLayoutId id="2147483697" r:id="rId38"/>
    <p:sldLayoutId id="2147483698" r:id="rId39"/>
    <p:sldLayoutId id="2147483699" r:id="rId40"/>
    <p:sldLayoutId id="2147483700" r:id="rId41"/>
    <p:sldLayoutId id="2147483701" r:id="rId42"/>
    <p:sldLayoutId id="2147483702" r:id="rId43"/>
    <p:sldLayoutId id="2147483703" r:id="rId44"/>
    <p:sldLayoutId id="2147483704" r:id="rId45"/>
    <p:sldLayoutId id="2147483705" r:id="rId46"/>
    <p:sldLayoutId id="2147483706" r:id="rId47"/>
    <p:sldLayoutId id="2147483707" r:id="rId48"/>
    <p:sldLayoutId id="2147483708" r:id="rId49"/>
    <p:sldLayoutId id="2147483709" r:id="rId50"/>
    <p:sldLayoutId id="2147483710" r:id="rId51"/>
    <p:sldLayoutId id="2147483711" r:id="rId52"/>
    <p:sldLayoutId id="2147483712" r:id="rId53"/>
    <p:sldLayoutId id="2147483713" r:id="rId54"/>
    <p:sldLayoutId id="2147483714" r:id="rId55"/>
    <p:sldLayoutId id="2147483716" r:id="rId5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4">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715"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57.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descr="                                            "/>
          <p:cNvSpPr>
            <a:spLocks noGrp="1"/>
          </p:cNvSpPr>
          <p:nvPr>
            <p:ph type="title"/>
          </p:nvPr>
        </p:nvSpPr>
        <p:spPr>
          <a:xfrm>
            <a:off x="457199" y="216000"/>
            <a:ext cx="8229600" cy="1098000"/>
          </a:xfrm>
        </p:spPr>
        <p:txBody>
          <a:bodyPr anchor="b"/>
          <a:lstStyle/>
          <a:p>
            <a:r>
              <a:rPr lang="en-US" dirty="0" smtClean="0"/>
              <a:t>E-Commerce 2018: Business. Technology. Society</a:t>
            </a:r>
            <a:endParaRPr lang="en-US" dirty="0"/>
          </a:p>
        </p:txBody>
      </p:sp>
      <p:sp>
        <p:nvSpPr>
          <p:cNvPr id="3" name="Text Placeholder 2"/>
          <p:cNvSpPr>
            <a:spLocks noGrp="1"/>
          </p:cNvSpPr>
          <p:nvPr>
            <p:ph type="body" idx="1"/>
          </p:nvPr>
        </p:nvSpPr>
        <p:spPr>
          <a:xfrm>
            <a:off x="457200" y="1452647"/>
            <a:ext cx="8229599" cy="374286"/>
          </a:xfrm>
        </p:spPr>
        <p:txBody>
          <a:bodyPr/>
          <a:lstStyle/>
          <a:p>
            <a:pPr eaLnBrk="1" hangingPunct="1">
              <a:spcBef>
                <a:spcPct val="0"/>
              </a:spcBef>
              <a:defRPr/>
            </a:pPr>
            <a:r>
              <a:rPr lang="en-US" altLang="en-US" dirty="0" smtClean="0">
                <a:latin typeface="+mn-lt"/>
              </a:rPr>
              <a:t>Fourteenth </a:t>
            </a:r>
            <a:r>
              <a:rPr lang="en-US" altLang="en-US" dirty="0">
                <a:latin typeface="+mn-lt"/>
              </a:rPr>
              <a:t>Edition</a:t>
            </a:r>
          </a:p>
        </p:txBody>
      </p:sp>
      <p:sp>
        <p:nvSpPr>
          <p:cNvPr id="4" name="Text Placeholder 3"/>
          <p:cNvSpPr>
            <a:spLocks noGrp="1"/>
          </p:cNvSpPr>
          <p:nvPr>
            <p:ph type="body" idx="2"/>
          </p:nvPr>
        </p:nvSpPr>
        <p:spPr>
          <a:xfrm>
            <a:off x="4876800" y="2285999"/>
            <a:ext cx="3657600" cy="739083"/>
          </a:xfrm>
        </p:spPr>
        <p:txBody>
          <a:bodyPr/>
          <a:lstStyle/>
          <a:p>
            <a:pPr lvl="0" algn="ctr"/>
            <a:r>
              <a:rPr lang="en-US" b="1" dirty="0" smtClean="0">
                <a:latin typeface="+mn-lt"/>
              </a:rPr>
              <a:t>Chapter 5</a:t>
            </a:r>
            <a:endParaRPr lang="en-US" b="1" dirty="0">
              <a:latin typeface="+mn-lt"/>
            </a:endParaRPr>
          </a:p>
        </p:txBody>
      </p:sp>
      <p:sp>
        <p:nvSpPr>
          <p:cNvPr id="5" name="Text Placeholder 4"/>
          <p:cNvSpPr>
            <a:spLocks noGrp="1"/>
          </p:cNvSpPr>
          <p:nvPr>
            <p:ph type="body" idx="3"/>
          </p:nvPr>
        </p:nvSpPr>
        <p:spPr>
          <a:xfrm>
            <a:off x="4876800" y="3143957"/>
            <a:ext cx="3657600" cy="1496282"/>
          </a:xfrm>
        </p:spPr>
        <p:txBody>
          <a:bodyPr/>
          <a:lstStyle/>
          <a:p>
            <a:pPr algn="ctr">
              <a:defRPr/>
            </a:pPr>
            <a:r>
              <a:rPr lang="en-US" altLang="en-US" dirty="0" smtClean="0">
                <a:solidFill>
                  <a:schemeClr val="tx1"/>
                </a:solidFill>
                <a:latin typeface="+mn-lt"/>
              </a:rPr>
              <a:t>E-Commerce </a:t>
            </a:r>
            <a:r>
              <a:rPr lang="en-US" altLang="en-US" dirty="0">
                <a:solidFill>
                  <a:schemeClr val="tx1"/>
                </a:solidFill>
                <a:latin typeface="+mn-lt"/>
              </a:rPr>
              <a:t>Security </a:t>
            </a:r>
            <a:r>
              <a:rPr lang="en-US" altLang="en-US" dirty="0" smtClean="0">
                <a:solidFill>
                  <a:schemeClr val="tx1"/>
                </a:solidFill>
                <a:latin typeface="+mn-lt"/>
              </a:rPr>
              <a:t>and Payment </a:t>
            </a:r>
            <a:r>
              <a:rPr lang="en-US" altLang="en-US" dirty="0">
                <a:solidFill>
                  <a:schemeClr val="tx1"/>
                </a:solidFill>
                <a:latin typeface="+mn-lt"/>
              </a:rPr>
              <a:t>Systems</a:t>
            </a:r>
          </a:p>
        </p:txBody>
      </p:sp>
      <p:pic>
        <p:nvPicPr>
          <p:cNvPr id="8" name="Picture 7" descr="Front Cover: E-Commerce 2018: Business. Technology. Society Fourteenth Edition by Laudon and Traver."/>
          <p:cNvPicPr>
            <a:picLocks noChangeAspect="1"/>
          </p:cNvPicPr>
          <p:nvPr/>
        </p:nvPicPr>
        <p:blipFill>
          <a:blip r:embed="rId3"/>
          <a:stretch>
            <a:fillRect/>
          </a:stretch>
        </p:blipFill>
        <p:spPr>
          <a:xfrm>
            <a:off x="673293" y="1965581"/>
            <a:ext cx="3506821" cy="4367210"/>
          </a:xfrm>
          <a:prstGeom prst="rect">
            <a:avLst/>
          </a:prstGeom>
          <a:ln w="9525">
            <a:solidFill>
              <a:schemeClr val="tx1"/>
            </a:solidFill>
          </a:ln>
        </p:spPr>
      </p:pic>
      <p:sp>
        <p:nvSpPr>
          <p:cNvPr id="6" name="Text Placeholder 5"/>
          <p:cNvSpPr>
            <a:spLocks noGrp="1"/>
          </p:cNvSpPr>
          <p:nvPr>
            <p:ph type="body" idx="13"/>
          </p:nvPr>
        </p:nvSpPr>
        <p:spPr>
          <a:xfrm>
            <a:off x="2670048" y="6449931"/>
            <a:ext cx="6089854" cy="231285"/>
          </a:xfrm>
        </p:spPr>
        <p:txBody>
          <a:bodyPr anchor="ct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a:t>
            </a:r>
            <a:r>
              <a:rPr lang="en-US" altLang="en-US" sz="1200" dirty="0">
                <a:solidFill>
                  <a:schemeClr val="tx1"/>
                </a:solidFill>
                <a:latin typeface="Verdana" panose="020B0604030504040204" pitchFamily="34" charset="0"/>
                <a:ea typeface="Verdana" panose="020B0604030504040204" pitchFamily="34" charset="0"/>
                <a:cs typeface="Verdana" panose="020B0604030504040204" pitchFamily="34" charset="0"/>
              </a:rPr>
              <a:t>2019, </a:t>
            </a:r>
            <a:r>
              <a:rPr lang="en-US" altLang="en-US" sz="12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2018, 2017</a:t>
            </a:r>
            <a:r>
              <a:rPr lang="en-US" altLang="en-US" sz="1200" dirty="0" smtClean="0">
                <a:solidFill>
                  <a:schemeClr val="tx1"/>
                </a:solidFill>
                <a:latin typeface="Verdana"/>
                <a:ea typeface="Verdana" panose="020B0604030504040204" pitchFamily="34" charset="0"/>
                <a:cs typeface="Verdana" panose="020B0604030504040204" pitchFamily="34" charset="0"/>
              </a:rPr>
              <a:t>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41404159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fr-FR" kern="1200" dirty="0" smtClean="0">
                <a:latin typeface="Times New Roman" panose="02020603050405020304" pitchFamily="18" charset="0"/>
                <a:ea typeface="+mj-ea"/>
                <a:cs typeface="Times New Roman" panose="02020603050405020304" pitchFamily="18" charset="0"/>
              </a:rPr>
              <a:t>Figure </a:t>
            </a:r>
            <a:r>
              <a:rPr lang="fr-FR" kern="1200" dirty="0" smtClean="0">
                <a:latin typeface="Times New Roman" panose="02020603050405020304" pitchFamily="18" charset="0"/>
                <a:ea typeface="+mj-ea"/>
                <a:cs typeface="Times New Roman" panose="02020603050405020304" pitchFamily="18" charset="0"/>
              </a:rPr>
              <a:t>5.2 </a:t>
            </a:r>
            <a:r>
              <a:rPr lang="fr-FR" kern="1200" dirty="0" smtClean="0">
                <a:latin typeface="Times New Roman" panose="02020603050405020304" pitchFamily="18" charset="0"/>
                <a:ea typeface="+mj-ea"/>
                <a:cs typeface="Times New Roman" panose="02020603050405020304" pitchFamily="18" charset="0"/>
              </a:rPr>
              <a:t>A Typical </a:t>
            </a:r>
            <a:r>
              <a:rPr lang="pt-BR" kern="1200" dirty="0" smtClean="0">
                <a:latin typeface="Times New Roman" panose="02020603050405020304" pitchFamily="18" charset="0"/>
                <a:ea typeface="+mj-ea"/>
                <a:cs typeface="Times New Roman" panose="02020603050405020304" pitchFamily="18" charset="0"/>
              </a:rPr>
              <a:t>E-Commerce </a:t>
            </a:r>
            <a:r>
              <a:rPr lang="fr-FR" kern="1200" dirty="0" smtClean="0">
                <a:latin typeface="Times New Roman" panose="02020603050405020304" pitchFamily="18" charset="0"/>
                <a:ea typeface="+mj-ea"/>
                <a:cs typeface="Times New Roman" panose="02020603050405020304" pitchFamily="18" charset="0"/>
              </a:rPr>
              <a:t>Transaction</a:t>
            </a:r>
            <a:endParaRPr lang="en-US" kern="1200" dirty="0">
              <a:latin typeface="Times New Roman" panose="02020603050405020304" pitchFamily="18" charset="0"/>
              <a:ea typeface="+mj-ea"/>
              <a:cs typeface="Times New Roman" panose="02020603050405020304" pitchFamily="18" charset="0"/>
            </a:endParaRPr>
          </a:p>
        </p:txBody>
      </p:sp>
      <p:pic>
        <p:nvPicPr>
          <p:cNvPr id="3" name="Picture 2" descr="A flow diagram depicts a typical e-commerce transaction. The steps involved in the transaction are as follows. An online consumer contacts the online store through the Internet service provider. The online store connects with a database server using the merchant web servers and the merchant Web site. The Database server connects with a warehouse. A customer’s credit card bank transacts with the merchant bank through the merchant’s web site. All of the above transactions and connections are two-way. Last, The Warehouse ships the product to the online consum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7265" y="1655361"/>
            <a:ext cx="7282423" cy="4475334"/>
          </a:xfrm>
          <a:prstGeom prst="rect">
            <a:avLst/>
          </a:prstGeom>
        </p:spPr>
      </p:pic>
    </p:spTree>
    <p:extLst>
      <p:ext uri="{BB962C8B-B14F-4D97-AF65-F5344CB8AC3E}">
        <p14:creationId xmlns:p14="http://schemas.microsoft.com/office/powerpoint/2010/main" val="36248257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Figure </a:t>
            </a:r>
            <a:r>
              <a:rPr lang="en-US" kern="1200" dirty="0" smtClean="0">
                <a:latin typeface="Times New Roman" panose="02020603050405020304" pitchFamily="18" charset="0"/>
                <a:ea typeface="+mj-ea"/>
                <a:cs typeface="Times New Roman" panose="02020603050405020304" pitchFamily="18" charset="0"/>
              </a:rPr>
              <a:t>5.3 </a:t>
            </a:r>
            <a:r>
              <a:rPr lang="en-US" kern="1200" dirty="0" smtClean="0">
                <a:latin typeface="Times New Roman" panose="02020603050405020304" pitchFamily="18" charset="0"/>
                <a:ea typeface="+mj-ea"/>
                <a:cs typeface="Times New Roman" panose="02020603050405020304" pitchFamily="18" charset="0"/>
              </a:rPr>
              <a:t>Vulnerable Points in an </a:t>
            </a:r>
            <a:r>
              <a:rPr lang="pt-BR" kern="1200" dirty="0" smtClean="0">
                <a:latin typeface="Times New Roman" panose="02020603050405020304" pitchFamily="18" charset="0"/>
                <a:ea typeface="+mj-ea"/>
                <a:cs typeface="Times New Roman" panose="02020603050405020304" pitchFamily="18" charset="0"/>
              </a:rPr>
              <a:t>E-Commerce </a:t>
            </a:r>
            <a:r>
              <a:rPr lang="en-US" kern="1200" dirty="0" smtClean="0">
                <a:latin typeface="Times New Roman" panose="02020603050405020304" pitchFamily="18" charset="0"/>
                <a:ea typeface="+mj-ea"/>
                <a:cs typeface="Times New Roman" panose="02020603050405020304" pitchFamily="18" charset="0"/>
              </a:rPr>
              <a:t>Transaction</a:t>
            </a:r>
            <a:endParaRPr lang="en-US" kern="1200" dirty="0">
              <a:latin typeface="Times New Roman" panose="02020603050405020304" pitchFamily="18" charset="0"/>
              <a:ea typeface="+mj-ea"/>
              <a:cs typeface="Times New Roman" panose="02020603050405020304" pitchFamily="18" charset="0"/>
            </a:endParaRPr>
          </a:p>
        </p:txBody>
      </p:sp>
      <p:pic>
        <p:nvPicPr>
          <p:cNvPr id="5" name="Picture 4" descr="A flow diagram depicts the vulnerable points in an e-commerce transaction. The steps involved in the transaction are as follows. The online consumer contacts the online store through the Internet service provider. The online store connects with a database server using the merchant Web servers and the merchant Web site. The database server connects with a warehouse. The customer’s credit card bank transacts with the merchant bank through the merchant’s web site. All of the above transactions and connections are two way. The warehouse ships the product to the online consumer.&#10;Vulnerable points in this entire process are Web beacons in the online consumer’s system, Wi-Fi listening wiretap in the connection between consumer and Internet service provider, Customer list hack in the online store’s system, S Q L injection in the database server, D O S attack, card theft, or hacking at customer credit card bank’s end, Security breach at the point where the customer credit card bank, merchant bank, and the merchant Web site connect, and order is shipped to online custom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5061" y="1710674"/>
            <a:ext cx="6913878" cy="4243536"/>
          </a:xfrm>
          <a:prstGeom prst="rect">
            <a:avLst/>
          </a:prstGeom>
        </p:spPr>
      </p:pic>
    </p:spTree>
    <p:extLst>
      <p:ext uri="{BB962C8B-B14F-4D97-AF65-F5344CB8AC3E}">
        <p14:creationId xmlns:p14="http://schemas.microsoft.com/office/powerpoint/2010/main" val="11487030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Malicious Code</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p:txBody>
          <a:bodyPr wrap="square" lIns="91425" tIns="91425" rIns="91425" bIns="91425">
            <a:noAutofit/>
          </a:bodyPr>
          <a:lstStyle/>
          <a:p>
            <a:pPr marL="255651" lvl="0" indent="-255651">
              <a:spcAft>
                <a:spcPct val="0"/>
              </a:spcAft>
              <a:tabLst/>
            </a:pPr>
            <a:r>
              <a:rPr lang="en-US" sz="2000" kern="1200" dirty="0">
                <a:solidFill>
                  <a:srgbClr val="000000"/>
                </a:solidFill>
                <a:latin typeface="Arial (Body)"/>
                <a:ea typeface="+mn-ea"/>
                <a:cs typeface="+mn-cs"/>
              </a:rPr>
              <a:t>Exploits and exploit kits</a:t>
            </a:r>
          </a:p>
          <a:p>
            <a:pPr marL="255651" lvl="0" indent="-255651">
              <a:spcAft>
                <a:spcPct val="0"/>
              </a:spcAft>
              <a:tabLst/>
            </a:pPr>
            <a:r>
              <a:rPr lang="en-US" sz="2000" kern="1200" dirty="0">
                <a:solidFill>
                  <a:srgbClr val="000000"/>
                </a:solidFill>
                <a:latin typeface="Arial (Body)"/>
                <a:ea typeface="+mn-ea"/>
                <a:cs typeface="+mn-cs"/>
              </a:rPr>
              <a:t>Malvertising</a:t>
            </a:r>
          </a:p>
          <a:p>
            <a:pPr marL="255651" lvl="0" indent="-255651">
              <a:spcAft>
                <a:spcPct val="0"/>
              </a:spcAft>
              <a:tabLst/>
            </a:pPr>
            <a:r>
              <a:rPr lang="en-US" sz="2000" kern="1200" dirty="0">
                <a:solidFill>
                  <a:srgbClr val="000000"/>
                </a:solidFill>
                <a:latin typeface="Arial (Body)"/>
                <a:ea typeface="+mn-ea"/>
                <a:cs typeface="+mn-cs"/>
              </a:rPr>
              <a:t>Drive-by downloads</a:t>
            </a:r>
          </a:p>
          <a:p>
            <a:pPr marL="255651" lvl="0" indent="-255651">
              <a:spcAft>
                <a:spcPct val="0"/>
              </a:spcAft>
              <a:tabLst/>
            </a:pPr>
            <a:r>
              <a:rPr lang="en-US" sz="2000" kern="1200" dirty="0">
                <a:solidFill>
                  <a:srgbClr val="000000"/>
                </a:solidFill>
                <a:latin typeface="Arial (Body)"/>
                <a:ea typeface="+mn-ea"/>
                <a:cs typeface="+mn-cs"/>
              </a:rPr>
              <a:t>Viruses</a:t>
            </a:r>
          </a:p>
          <a:p>
            <a:pPr marL="255651" lvl="0" indent="-255651">
              <a:spcAft>
                <a:spcPct val="0"/>
              </a:spcAft>
              <a:tabLst/>
            </a:pPr>
            <a:r>
              <a:rPr lang="en-US" sz="2000" kern="1200" dirty="0">
                <a:solidFill>
                  <a:srgbClr val="000000"/>
                </a:solidFill>
                <a:latin typeface="Arial (Body)"/>
                <a:ea typeface="+mn-ea"/>
                <a:cs typeface="+mn-cs"/>
              </a:rPr>
              <a:t>Worms</a:t>
            </a:r>
          </a:p>
          <a:p>
            <a:pPr marL="255651" lvl="0" indent="-255651">
              <a:spcAft>
                <a:spcPct val="0"/>
              </a:spcAft>
              <a:tabLst/>
            </a:pPr>
            <a:r>
              <a:rPr lang="en-US" sz="2000" kern="1200" dirty="0">
                <a:solidFill>
                  <a:srgbClr val="000000"/>
                </a:solidFill>
                <a:latin typeface="Arial (Body)"/>
                <a:ea typeface="+mn-ea"/>
                <a:cs typeface="+mn-cs"/>
              </a:rPr>
              <a:t>Ransomware</a:t>
            </a:r>
          </a:p>
          <a:p>
            <a:pPr marL="255651" lvl="0" indent="-255651">
              <a:spcAft>
                <a:spcPct val="0"/>
              </a:spcAft>
              <a:tabLst/>
            </a:pPr>
            <a:r>
              <a:rPr lang="en-US" sz="2000" kern="1200" dirty="0">
                <a:solidFill>
                  <a:srgbClr val="000000"/>
                </a:solidFill>
                <a:latin typeface="Arial (Body)"/>
                <a:ea typeface="+mn-ea"/>
                <a:cs typeface="+mn-cs"/>
              </a:rPr>
              <a:t>Trojan horses</a:t>
            </a:r>
          </a:p>
          <a:p>
            <a:pPr marL="255651" lvl="0" indent="-255651">
              <a:spcAft>
                <a:spcPct val="0"/>
              </a:spcAft>
              <a:tabLst/>
            </a:pPr>
            <a:r>
              <a:rPr lang="en-US" sz="2000" kern="1200" dirty="0">
                <a:solidFill>
                  <a:srgbClr val="000000"/>
                </a:solidFill>
                <a:latin typeface="Arial (Body)"/>
                <a:ea typeface="+mn-ea"/>
                <a:cs typeface="+mn-cs"/>
              </a:rPr>
              <a:t>Backdoors</a:t>
            </a:r>
          </a:p>
          <a:p>
            <a:pPr marL="255651" lvl="0" indent="-255651">
              <a:spcAft>
                <a:spcPct val="0"/>
              </a:spcAft>
              <a:tabLst/>
            </a:pPr>
            <a:r>
              <a:rPr lang="en-US" sz="2000" kern="1200" dirty="0">
                <a:solidFill>
                  <a:srgbClr val="000000"/>
                </a:solidFill>
                <a:latin typeface="Arial (Body)"/>
                <a:ea typeface="+mn-ea"/>
                <a:cs typeface="+mn-cs"/>
              </a:rPr>
              <a:t>Bots, botnets</a:t>
            </a:r>
          </a:p>
        </p:txBody>
      </p:sp>
    </p:spTree>
    <p:extLst>
      <p:ext uri="{BB962C8B-B14F-4D97-AF65-F5344CB8AC3E}">
        <p14:creationId xmlns:p14="http://schemas.microsoft.com/office/powerpoint/2010/main" val="23476813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Potentially Unwanted Programs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016180"/>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Browser parasites</a:t>
            </a:r>
          </a:p>
          <a:p>
            <a:pPr marL="741553" lvl="1" indent="-284353">
              <a:spcAft>
                <a:spcPct val="0"/>
              </a:spcAft>
              <a:buSzPts val="2400"/>
            </a:pPr>
            <a:r>
              <a:rPr lang="en-US" sz="2400" kern="1200" dirty="0">
                <a:solidFill>
                  <a:srgbClr val="000000"/>
                </a:solidFill>
                <a:latin typeface="Arial (Body)"/>
                <a:ea typeface="+mn-ea"/>
                <a:cs typeface="+mn-cs"/>
              </a:rPr>
              <a:t>Monitor and change user’s browser</a:t>
            </a:r>
          </a:p>
          <a:p>
            <a:pPr marL="255651" lvl="0" indent="-255651">
              <a:spcAft>
                <a:spcPct val="0"/>
              </a:spcAft>
              <a:buSzPts val="2400"/>
              <a:tabLst/>
            </a:pPr>
            <a:r>
              <a:rPr lang="en-US" sz="2400" kern="1200" dirty="0">
                <a:solidFill>
                  <a:srgbClr val="000000"/>
                </a:solidFill>
                <a:latin typeface="Arial (Body)"/>
                <a:ea typeface="+mn-ea"/>
                <a:cs typeface="+mn-cs"/>
              </a:rPr>
              <a:t>Adware</a:t>
            </a:r>
          </a:p>
          <a:p>
            <a:pPr marL="741553" lvl="1" indent="-284353">
              <a:spcAft>
                <a:spcPct val="0"/>
              </a:spcAft>
              <a:buSzPts val="2400"/>
            </a:pPr>
            <a:r>
              <a:rPr lang="en-US" sz="2400" kern="1200" dirty="0">
                <a:solidFill>
                  <a:srgbClr val="000000"/>
                </a:solidFill>
                <a:latin typeface="Arial (Body)"/>
                <a:ea typeface="+mn-ea"/>
                <a:cs typeface="+mn-cs"/>
              </a:rPr>
              <a:t>Used to call pop-up ads</a:t>
            </a:r>
          </a:p>
          <a:p>
            <a:pPr marL="255651" lvl="0" indent="-255651">
              <a:spcAft>
                <a:spcPct val="0"/>
              </a:spcAft>
              <a:buSzPts val="2400"/>
              <a:tabLst/>
            </a:pPr>
            <a:r>
              <a:rPr lang="en-US" sz="2400" kern="1200" dirty="0">
                <a:solidFill>
                  <a:srgbClr val="000000"/>
                </a:solidFill>
                <a:latin typeface="Arial (Body)"/>
                <a:ea typeface="+mn-ea"/>
                <a:cs typeface="+mn-cs"/>
              </a:rPr>
              <a:t>Spyware</a:t>
            </a:r>
          </a:p>
          <a:p>
            <a:pPr marL="741553" lvl="1" indent="-284353">
              <a:spcAft>
                <a:spcPct val="0"/>
              </a:spcAft>
              <a:buSzPts val="2400"/>
            </a:pPr>
            <a:r>
              <a:rPr lang="en-US" sz="2400" kern="1200" dirty="0">
                <a:solidFill>
                  <a:srgbClr val="000000"/>
                </a:solidFill>
                <a:latin typeface="Arial (Body)"/>
                <a:ea typeface="+mn-ea"/>
                <a:cs typeface="+mn-cs"/>
              </a:rPr>
              <a:t>Track’s users keystrokes, e-mails, </a:t>
            </a:r>
            <a:r>
              <a:rPr lang="en-US" sz="2400" kern="1200" dirty="0" smtClean="0">
                <a:solidFill>
                  <a:srgbClr val="000000"/>
                </a:solidFill>
                <a:latin typeface="Arial (Body)"/>
                <a:ea typeface="+mn-ea"/>
                <a:cs typeface="+mn-cs"/>
              </a:rPr>
              <a:t>I</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M</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a:t>
            </a:r>
            <a:r>
              <a:rPr lang="en-US" sz="2400" kern="1200" dirty="0">
                <a:solidFill>
                  <a:srgbClr val="000000"/>
                </a:solidFill>
                <a:latin typeface="Arial (Body)"/>
                <a:ea typeface="+mn-ea"/>
                <a:cs typeface="+mn-cs"/>
              </a:rPr>
              <a:t>, etc.</a:t>
            </a:r>
          </a:p>
        </p:txBody>
      </p:sp>
    </p:spTree>
    <p:extLst>
      <p:ext uri="{BB962C8B-B14F-4D97-AF65-F5344CB8AC3E}">
        <p14:creationId xmlns:p14="http://schemas.microsoft.com/office/powerpoint/2010/main" val="42803795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Phishing</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385512"/>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Any deceptive, online attempt by a third party to obtain confidential information for financial gain</a:t>
            </a:r>
          </a:p>
          <a:p>
            <a:pPr marL="255651" lvl="0" indent="-255651">
              <a:spcAft>
                <a:spcPct val="0"/>
              </a:spcAft>
              <a:buSzPts val="2400"/>
              <a:tabLst/>
            </a:pPr>
            <a:r>
              <a:rPr lang="en-US" sz="2400" kern="1200" dirty="0">
                <a:solidFill>
                  <a:srgbClr val="000000"/>
                </a:solidFill>
                <a:latin typeface="Arial (Body)"/>
                <a:ea typeface="+mn-ea"/>
                <a:cs typeface="+mn-cs"/>
              </a:rPr>
              <a:t>Tactics</a:t>
            </a:r>
          </a:p>
          <a:p>
            <a:pPr marL="741553" lvl="1" indent="-284353">
              <a:spcAft>
                <a:spcPct val="0"/>
              </a:spcAft>
              <a:buSzPts val="2400"/>
            </a:pPr>
            <a:r>
              <a:rPr lang="en-US" sz="2400" kern="1200" dirty="0">
                <a:solidFill>
                  <a:srgbClr val="000000"/>
                </a:solidFill>
                <a:latin typeface="Arial (Body)"/>
                <a:ea typeface="+mn-ea"/>
                <a:cs typeface="+mn-cs"/>
              </a:rPr>
              <a:t>Social engineering</a:t>
            </a:r>
          </a:p>
          <a:p>
            <a:pPr marL="741553" lvl="1" indent="-284353">
              <a:spcAft>
                <a:spcPct val="0"/>
              </a:spcAft>
              <a:buSzPts val="2400"/>
            </a:pPr>
            <a:r>
              <a:rPr lang="en-US" sz="2400" kern="1200" dirty="0" smtClean="0">
                <a:solidFill>
                  <a:srgbClr val="000000"/>
                </a:solidFill>
                <a:latin typeface="Arial (Body)"/>
                <a:ea typeface="+mn-ea"/>
                <a:cs typeface="+mn-cs"/>
              </a:rPr>
              <a:t>E-mail scams </a:t>
            </a:r>
            <a:r>
              <a:rPr lang="en-US" sz="2400" kern="1200" dirty="0">
                <a:solidFill>
                  <a:srgbClr val="000000"/>
                </a:solidFill>
                <a:latin typeface="Arial (Body)"/>
                <a:ea typeface="+mn-ea"/>
                <a:cs typeface="+mn-cs"/>
              </a:rPr>
              <a:t>and </a:t>
            </a:r>
            <a:r>
              <a:rPr lang="en-US" sz="2400" kern="1200" dirty="0" smtClean="0">
                <a:solidFill>
                  <a:srgbClr val="000000"/>
                </a:solidFill>
                <a:latin typeface="Arial (Body)"/>
                <a:ea typeface="+mn-ea"/>
                <a:cs typeface="+mn-cs"/>
              </a:rPr>
              <a:t>B</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E</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C phishing</a:t>
            </a:r>
            <a:endParaRPr lang="en-US" sz="2400" kern="1200" dirty="0">
              <a:solidFill>
                <a:srgbClr val="000000"/>
              </a:solidFill>
              <a:latin typeface="Arial (Body)"/>
              <a:ea typeface="+mn-ea"/>
              <a:cs typeface="+mn-cs"/>
            </a:endParaRPr>
          </a:p>
          <a:p>
            <a:pPr marL="741553" lvl="1" indent="-284353">
              <a:spcAft>
                <a:spcPct val="0"/>
              </a:spcAft>
              <a:buSzPts val="2400"/>
            </a:pPr>
            <a:r>
              <a:rPr lang="en-US" sz="2400" kern="1200" dirty="0">
                <a:solidFill>
                  <a:srgbClr val="000000"/>
                </a:solidFill>
                <a:latin typeface="Arial (Body)"/>
                <a:ea typeface="+mn-ea"/>
                <a:cs typeface="+mn-cs"/>
              </a:rPr>
              <a:t>Spear phishing</a:t>
            </a:r>
          </a:p>
          <a:p>
            <a:pPr marL="255651" lvl="0" indent="-255651">
              <a:spcAft>
                <a:spcPct val="0"/>
              </a:spcAft>
              <a:buSzPts val="2400"/>
              <a:tabLst/>
            </a:pPr>
            <a:r>
              <a:rPr lang="en-US" sz="2400" kern="1200" dirty="0">
                <a:solidFill>
                  <a:srgbClr val="000000"/>
                </a:solidFill>
                <a:latin typeface="Arial (Body)"/>
                <a:ea typeface="+mn-ea"/>
                <a:cs typeface="+mn-cs"/>
              </a:rPr>
              <a:t>Used for identity fraud and theft</a:t>
            </a:r>
          </a:p>
        </p:txBody>
      </p:sp>
    </p:spTree>
    <p:extLst>
      <p:ext uri="{BB962C8B-B14F-4D97-AF65-F5344CB8AC3E}">
        <p14:creationId xmlns:p14="http://schemas.microsoft.com/office/powerpoint/2010/main" val="40850245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Hacking, Cybervandalism, and Hacktivism</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908732"/>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Hacking</a:t>
            </a:r>
          </a:p>
          <a:p>
            <a:pPr marL="741553" lvl="1" indent="-284353">
              <a:spcAft>
                <a:spcPct val="0"/>
              </a:spcAft>
              <a:buSzPts val="2400"/>
            </a:pPr>
            <a:r>
              <a:rPr lang="en-US" sz="2400" kern="1200" dirty="0">
                <a:solidFill>
                  <a:srgbClr val="000000"/>
                </a:solidFill>
                <a:latin typeface="Arial (Body)"/>
                <a:ea typeface="+mn-ea"/>
                <a:cs typeface="+mn-cs"/>
              </a:rPr>
              <a:t>Hackers </a:t>
            </a:r>
            <a:r>
              <a:rPr lang="en-US" sz="2400" kern="1200" dirty="0" smtClean="0">
                <a:solidFill>
                  <a:srgbClr val="000000"/>
                </a:solidFill>
                <a:latin typeface="Arial (Body)"/>
                <a:ea typeface="+mn-ea"/>
                <a:cs typeface="+mn-cs"/>
              </a:rPr>
              <a:t>v</a:t>
            </a:r>
            <a:r>
              <a:rPr lang="en-US" sz="100" kern="1200" dirty="0" smtClean="0">
                <a:solidFill>
                  <a:schemeClr val="bg1"/>
                </a:solidFill>
                <a:latin typeface="Arial (Body)"/>
                <a:ea typeface="+mn-ea"/>
                <a:cs typeface="+mn-cs"/>
              </a:rPr>
              <a:t>ersu</a:t>
            </a:r>
            <a:r>
              <a:rPr lang="en-US" sz="2400" kern="1200" dirty="0" smtClean="0">
                <a:solidFill>
                  <a:srgbClr val="000000"/>
                </a:solidFill>
                <a:latin typeface="Arial (Body)"/>
                <a:ea typeface="+mn-ea"/>
                <a:cs typeface="+mn-cs"/>
              </a:rPr>
              <a:t>s</a:t>
            </a:r>
            <a:r>
              <a:rPr lang="en-US" sz="2400" kern="1200" dirty="0">
                <a:solidFill>
                  <a:srgbClr val="000000"/>
                </a:solidFill>
                <a:latin typeface="Arial (Body)"/>
                <a:ea typeface="+mn-ea"/>
                <a:cs typeface="+mn-cs"/>
              </a:rPr>
              <a:t>. crackers</a:t>
            </a:r>
          </a:p>
          <a:p>
            <a:pPr marL="741553" lvl="1" indent="-284353">
              <a:spcAft>
                <a:spcPct val="0"/>
              </a:spcAft>
              <a:buSzPts val="2400"/>
            </a:pPr>
            <a:r>
              <a:rPr lang="en-US" sz="2400" kern="1200" dirty="0">
                <a:solidFill>
                  <a:srgbClr val="000000"/>
                </a:solidFill>
                <a:latin typeface="Arial (Body)"/>
                <a:ea typeface="+mn-ea"/>
                <a:cs typeface="+mn-cs"/>
              </a:rPr>
              <a:t>White hats, black hats, grey hats</a:t>
            </a:r>
          </a:p>
          <a:p>
            <a:pPr marL="741553" lvl="1" indent="-284353">
              <a:spcAft>
                <a:spcPct val="0"/>
              </a:spcAft>
              <a:buSzPts val="2400"/>
            </a:pPr>
            <a:r>
              <a:rPr lang="en-US" sz="2400" kern="1200" dirty="0">
                <a:solidFill>
                  <a:srgbClr val="000000"/>
                </a:solidFill>
                <a:latin typeface="Arial (Body)"/>
                <a:ea typeface="+mn-ea"/>
                <a:cs typeface="+mn-cs"/>
              </a:rPr>
              <a:t>Tiger teams</a:t>
            </a:r>
          </a:p>
          <a:p>
            <a:pPr marL="741553" lvl="1" indent="-284353">
              <a:spcAft>
                <a:spcPct val="0"/>
              </a:spcAft>
              <a:buSzPts val="2400"/>
            </a:pPr>
            <a:r>
              <a:rPr lang="en-US" sz="2400" kern="1200" dirty="0">
                <a:solidFill>
                  <a:srgbClr val="000000"/>
                </a:solidFill>
                <a:latin typeface="Arial (Body)"/>
                <a:ea typeface="+mn-ea"/>
                <a:cs typeface="+mn-cs"/>
              </a:rPr>
              <a:t>Goals: cybervandalism, data breaches</a:t>
            </a:r>
          </a:p>
          <a:p>
            <a:pPr marL="255651" lvl="0" indent="-255651">
              <a:spcAft>
                <a:spcPct val="0"/>
              </a:spcAft>
              <a:buSzPts val="2400"/>
              <a:tabLst/>
            </a:pPr>
            <a:r>
              <a:rPr lang="en-US" sz="2400" kern="1200" dirty="0">
                <a:solidFill>
                  <a:srgbClr val="000000"/>
                </a:solidFill>
                <a:latin typeface="Arial (Body)"/>
                <a:ea typeface="+mn-ea"/>
                <a:cs typeface="+mn-cs"/>
              </a:rPr>
              <a:t>Cybervandalism:</a:t>
            </a:r>
          </a:p>
          <a:p>
            <a:pPr marL="741553" lvl="1" indent="-284353">
              <a:spcAft>
                <a:spcPct val="0"/>
              </a:spcAft>
              <a:buSzPts val="2400"/>
            </a:pPr>
            <a:r>
              <a:rPr lang="en-US" sz="2400" kern="1200" dirty="0">
                <a:solidFill>
                  <a:srgbClr val="000000"/>
                </a:solidFill>
                <a:latin typeface="Arial (Body)"/>
                <a:ea typeface="+mn-ea"/>
                <a:cs typeface="+mn-cs"/>
              </a:rPr>
              <a:t>Disrupting, defacing, destroying Web site</a:t>
            </a:r>
          </a:p>
          <a:p>
            <a:pPr marL="255651" lvl="0" indent="-255651">
              <a:spcAft>
                <a:spcPct val="0"/>
              </a:spcAft>
              <a:buSzPts val="2400"/>
              <a:tabLst/>
            </a:pPr>
            <a:r>
              <a:rPr lang="en-US" sz="2400" kern="1200" dirty="0">
                <a:solidFill>
                  <a:srgbClr val="000000"/>
                </a:solidFill>
                <a:latin typeface="Arial (Body)"/>
                <a:ea typeface="+mn-ea"/>
                <a:cs typeface="+mn-cs"/>
              </a:rPr>
              <a:t>Hacktivism</a:t>
            </a:r>
          </a:p>
        </p:txBody>
      </p:sp>
    </p:spTree>
    <p:extLst>
      <p:ext uri="{BB962C8B-B14F-4D97-AF65-F5344CB8AC3E}">
        <p14:creationId xmlns:p14="http://schemas.microsoft.com/office/powerpoint/2010/main" val="48707700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Data Breaches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When organizations lose control over corporate information to outsiders</a:t>
            </a:r>
          </a:p>
          <a:p>
            <a:pPr marL="255651" lvl="0" indent="-255651">
              <a:spcAft>
                <a:spcPct val="0"/>
              </a:spcAft>
              <a:buSzPts val="2400"/>
              <a:tabLst/>
            </a:pPr>
            <a:r>
              <a:rPr lang="en-US" sz="2400" kern="1200" dirty="0">
                <a:solidFill>
                  <a:srgbClr val="000000"/>
                </a:solidFill>
                <a:latin typeface="Arial (Body)"/>
                <a:ea typeface="+mn-ea"/>
                <a:cs typeface="+mn-cs"/>
              </a:rPr>
              <a:t>15 major breaches in 2016, 1.1 billion identities exposed</a:t>
            </a:r>
          </a:p>
          <a:p>
            <a:pPr marL="255651" lvl="0" indent="-255651">
              <a:spcAft>
                <a:spcPct val="0"/>
              </a:spcAft>
              <a:buSzPts val="2400"/>
              <a:tabLst/>
            </a:pPr>
            <a:r>
              <a:rPr lang="en-US" sz="2400" kern="1200" dirty="0">
                <a:solidFill>
                  <a:srgbClr val="000000"/>
                </a:solidFill>
                <a:latin typeface="Arial (Body)"/>
                <a:ea typeface="+mn-ea"/>
                <a:cs typeface="+mn-cs"/>
              </a:rPr>
              <a:t>Yahoo and Equifax two of the most notorious</a:t>
            </a:r>
          </a:p>
          <a:p>
            <a:pPr marL="255651" lvl="0" indent="-255651">
              <a:spcAft>
                <a:spcPct val="0"/>
              </a:spcAft>
              <a:buSzPts val="2400"/>
              <a:tabLst/>
            </a:pPr>
            <a:r>
              <a:rPr lang="en-US" sz="2400" kern="1200" dirty="0">
                <a:solidFill>
                  <a:srgbClr val="000000"/>
                </a:solidFill>
                <a:latin typeface="Arial (Body)"/>
                <a:ea typeface="+mn-ea"/>
                <a:cs typeface="+mn-cs"/>
              </a:rPr>
              <a:t>Leading causes</a:t>
            </a:r>
          </a:p>
          <a:p>
            <a:pPr marL="741553" lvl="1" indent="-284353">
              <a:spcAft>
                <a:spcPct val="0"/>
              </a:spcAft>
              <a:buSzPts val="2400"/>
            </a:pPr>
            <a:r>
              <a:rPr lang="en-US" sz="2400" kern="1200" dirty="0">
                <a:solidFill>
                  <a:srgbClr val="000000"/>
                </a:solidFill>
                <a:latin typeface="Arial (Body)"/>
                <a:ea typeface="+mn-ea"/>
                <a:cs typeface="+mn-cs"/>
              </a:rPr>
              <a:t>Hacking</a:t>
            </a:r>
          </a:p>
          <a:p>
            <a:pPr marL="741553" lvl="1" indent="-284353">
              <a:spcAft>
                <a:spcPct val="0"/>
              </a:spcAft>
              <a:buSzPts val="2400"/>
            </a:pPr>
            <a:r>
              <a:rPr lang="en-US" sz="2400" kern="1200" dirty="0">
                <a:solidFill>
                  <a:srgbClr val="000000"/>
                </a:solidFill>
                <a:latin typeface="Arial (Body)"/>
                <a:ea typeface="+mn-ea"/>
                <a:cs typeface="+mn-cs"/>
              </a:rPr>
              <a:t>Employee error/negligence</a:t>
            </a:r>
          </a:p>
          <a:p>
            <a:pPr marL="741553" lvl="1" indent="-284353">
              <a:spcAft>
                <a:spcPct val="0"/>
              </a:spcAft>
              <a:buSzPts val="2400"/>
            </a:pPr>
            <a:r>
              <a:rPr lang="en-US" sz="2400" kern="1200" dirty="0">
                <a:solidFill>
                  <a:srgbClr val="000000"/>
                </a:solidFill>
                <a:latin typeface="Arial (Body)"/>
                <a:ea typeface="+mn-ea"/>
                <a:cs typeface="+mn-cs"/>
              </a:rPr>
              <a:t>Accidental e-mail/Internet exposure</a:t>
            </a:r>
          </a:p>
          <a:p>
            <a:pPr marL="741553" lvl="1" indent="-284353">
              <a:spcAft>
                <a:spcPct val="0"/>
              </a:spcAft>
              <a:buSzPts val="2400"/>
            </a:pPr>
            <a:r>
              <a:rPr lang="en-US" sz="2400" kern="1200" dirty="0">
                <a:solidFill>
                  <a:srgbClr val="000000"/>
                </a:solidFill>
                <a:latin typeface="Arial (Body)"/>
                <a:ea typeface="+mn-ea"/>
                <a:cs typeface="+mn-cs"/>
              </a:rPr>
              <a:t>Insider theft</a:t>
            </a:r>
          </a:p>
        </p:txBody>
      </p:sp>
    </p:spTree>
    <p:extLst>
      <p:ext uri="{BB962C8B-B14F-4D97-AF65-F5344CB8AC3E}">
        <p14:creationId xmlns:p14="http://schemas.microsoft.com/office/powerpoint/2010/main" val="10205847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Insight on Society: Equifax: Really Big Data Hacked</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000791"/>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Class Discussion</a:t>
            </a:r>
          </a:p>
          <a:p>
            <a:pPr marL="741553" lvl="1" indent="-284353">
              <a:spcAft>
                <a:spcPct val="0"/>
              </a:spcAft>
              <a:buSzPts val="2400"/>
              <a:defRPr/>
            </a:pPr>
            <a:r>
              <a:rPr lang="en-US" sz="2400" kern="1200" dirty="0">
                <a:solidFill>
                  <a:srgbClr val="000000"/>
                </a:solidFill>
                <a:latin typeface="Arial (Body)"/>
                <a:ea typeface="+mn-ea"/>
                <a:cs typeface="+mn-cs"/>
              </a:rPr>
              <a:t>What organizational and technological failures led to the data breach at </a:t>
            </a:r>
            <a:r>
              <a:rPr lang="en-US" sz="2400" kern="1200" dirty="0" smtClean="0">
                <a:solidFill>
                  <a:srgbClr val="000000"/>
                </a:solidFill>
                <a:latin typeface="Arial (Body)"/>
                <a:ea typeface="+mn-ea"/>
                <a:cs typeface="+mn-cs"/>
              </a:rPr>
              <a:t>Equifax</a:t>
            </a:r>
            <a:r>
              <a:rPr lang="en-US" sz="2400" kern="1200" dirty="0">
                <a:solidFill>
                  <a:srgbClr val="000000"/>
                </a:solidFill>
                <a:latin typeface="Arial (Body)"/>
                <a:ea typeface="+mn-ea"/>
                <a:cs typeface="+mn-cs"/>
              </a:rPr>
              <a:t>?</a:t>
            </a:r>
          </a:p>
          <a:p>
            <a:pPr marL="741553" lvl="1" indent="-284353">
              <a:spcAft>
                <a:spcPct val="0"/>
              </a:spcAft>
              <a:buSzPts val="2400"/>
              <a:defRPr/>
            </a:pPr>
            <a:r>
              <a:rPr lang="en-US" sz="2400" kern="1200" dirty="0">
                <a:solidFill>
                  <a:srgbClr val="000000"/>
                </a:solidFill>
                <a:latin typeface="Arial (Body)"/>
                <a:ea typeface="+mn-ea"/>
                <a:cs typeface="+mn-cs"/>
              </a:rPr>
              <a:t>What technical solutions are available to combat data breaches?</a:t>
            </a:r>
          </a:p>
          <a:p>
            <a:pPr marL="741553" lvl="1" indent="-284353">
              <a:spcAft>
                <a:spcPct val="0"/>
              </a:spcAft>
              <a:buSzPts val="2400"/>
              <a:defRPr/>
            </a:pPr>
            <a:r>
              <a:rPr lang="en-US" sz="2400" kern="1200" dirty="0">
                <a:solidFill>
                  <a:srgbClr val="000000"/>
                </a:solidFill>
                <a:latin typeface="Arial (Body)"/>
                <a:ea typeface="+mn-ea"/>
                <a:cs typeface="+mn-cs"/>
              </a:rPr>
              <a:t>Have you or anyone you know experienced a data breach?</a:t>
            </a:r>
          </a:p>
        </p:txBody>
      </p:sp>
    </p:spTree>
    <p:extLst>
      <p:ext uri="{BB962C8B-B14F-4D97-AF65-F5344CB8AC3E}">
        <p14:creationId xmlns:p14="http://schemas.microsoft.com/office/powerpoint/2010/main" val="12071958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Credit Card Fraud/Theft</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385512"/>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Stolen credit card incidences about 0.9% on the Web and about 0.8% of mobile transactions</a:t>
            </a:r>
          </a:p>
          <a:p>
            <a:pPr marL="255651" lvl="0" indent="-255651">
              <a:spcAft>
                <a:spcPct val="0"/>
              </a:spcAft>
              <a:buSzPts val="2400"/>
              <a:tabLst/>
            </a:pPr>
            <a:r>
              <a:rPr lang="en-US" sz="2400" kern="1200" dirty="0">
                <a:solidFill>
                  <a:srgbClr val="000000"/>
                </a:solidFill>
                <a:latin typeface="Arial (Body)"/>
                <a:ea typeface="+mn-ea"/>
                <a:cs typeface="+mn-cs"/>
              </a:rPr>
              <a:t>Hacking and looting of corporate servers is primary cause</a:t>
            </a:r>
          </a:p>
          <a:p>
            <a:pPr marL="255651" lvl="0" indent="-255651">
              <a:spcAft>
                <a:spcPct val="0"/>
              </a:spcAft>
              <a:buSzPts val="2400"/>
              <a:tabLst/>
            </a:pPr>
            <a:r>
              <a:rPr lang="en-US" sz="2400" kern="1200" dirty="0">
                <a:solidFill>
                  <a:srgbClr val="000000"/>
                </a:solidFill>
                <a:latin typeface="Arial (Body)"/>
                <a:ea typeface="+mn-ea"/>
                <a:cs typeface="+mn-cs"/>
              </a:rPr>
              <a:t>Central security issue: establishing customer identity</a:t>
            </a:r>
          </a:p>
          <a:p>
            <a:pPr marL="741553" lvl="1" indent="-284353">
              <a:spcAft>
                <a:spcPct val="0"/>
              </a:spcAft>
              <a:buSzPts val="2400"/>
            </a:pPr>
            <a:r>
              <a:rPr lang="pt-BR" sz="2400" kern="1200" dirty="0" smtClean="0">
                <a:solidFill>
                  <a:srgbClr val="000000"/>
                </a:solidFill>
                <a:latin typeface="Arial (Body)"/>
                <a:ea typeface="+mn-ea"/>
                <a:cs typeface="+mn-cs"/>
              </a:rPr>
              <a:t>E-signatures</a:t>
            </a:r>
            <a:endParaRPr lang="en-US" sz="2400" kern="1200" dirty="0">
              <a:solidFill>
                <a:srgbClr val="000000"/>
              </a:solidFill>
              <a:latin typeface="Arial (Body)"/>
              <a:ea typeface="+mn-ea"/>
              <a:cs typeface="+mn-cs"/>
            </a:endParaRPr>
          </a:p>
          <a:p>
            <a:pPr marL="741553" lvl="1" indent="-284353">
              <a:spcAft>
                <a:spcPct val="0"/>
              </a:spcAft>
              <a:buSzPts val="2400"/>
            </a:pPr>
            <a:r>
              <a:rPr lang="en-US" sz="2400" kern="1200" dirty="0">
                <a:solidFill>
                  <a:srgbClr val="000000"/>
                </a:solidFill>
                <a:latin typeface="Arial (Body)"/>
                <a:ea typeface="+mn-ea"/>
                <a:cs typeface="+mn-cs"/>
              </a:rPr>
              <a:t>Multi-factor authentication</a:t>
            </a:r>
          </a:p>
          <a:p>
            <a:pPr marL="741553" lvl="1" indent="-284353">
              <a:spcAft>
                <a:spcPct val="0"/>
              </a:spcAft>
              <a:buSzPts val="2400"/>
            </a:pPr>
            <a:r>
              <a:rPr lang="en-US" sz="2400" kern="1200" dirty="0">
                <a:solidFill>
                  <a:srgbClr val="000000"/>
                </a:solidFill>
                <a:latin typeface="Arial (Body)"/>
                <a:ea typeface="+mn-ea"/>
                <a:cs typeface="+mn-cs"/>
              </a:rPr>
              <a:t>Fingerprint identification</a:t>
            </a:r>
          </a:p>
        </p:txBody>
      </p:sp>
    </p:spTree>
    <p:extLst>
      <p:ext uri="{BB962C8B-B14F-4D97-AF65-F5344CB8AC3E}">
        <p14:creationId xmlns:p14="http://schemas.microsoft.com/office/powerpoint/2010/main" val="35404414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Identity Fraud/Theft</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639428"/>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Unauthorized use of another </a:t>
            </a:r>
            <a:r>
              <a:rPr lang="en-US" sz="2400" kern="1200" dirty="0" smtClean="0">
                <a:solidFill>
                  <a:srgbClr val="000000"/>
                </a:solidFill>
                <a:latin typeface="Arial (Body)"/>
                <a:ea typeface="+mn-ea"/>
                <a:cs typeface="+mn-cs"/>
              </a:rPr>
              <a:t>person’s </a:t>
            </a:r>
            <a:r>
              <a:rPr lang="en-US" sz="2400" kern="1200" dirty="0">
                <a:solidFill>
                  <a:srgbClr val="000000"/>
                </a:solidFill>
                <a:latin typeface="Arial (Body)"/>
                <a:ea typeface="+mn-ea"/>
                <a:cs typeface="+mn-cs"/>
              </a:rPr>
              <a:t>personal data for illegal financial benefit</a:t>
            </a:r>
          </a:p>
          <a:p>
            <a:pPr marL="741553" lvl="1" indent="-284353">
              <a:spcAft>
                <a:spcPct val="0"/>
              </a:spcAft>
              <a:buSzPts val="2400"/>
            </a:pPr>
            <a:r>
              <a:rPr lang="en-US" sz="2400" kern="1200" dirty="0">
                <a:solidFill>
                  <a:srgbClr val="000000"/>
                </a:solidFill>
                <a:latin typeface="Arial (Body)"/>
                <a:ea typeface="+mn-ea"/>
                <a:cs typeface="+mn-cs"/>
              </a:rPr>
              <a:t>Social security number</a:t>
            </a:r>
          </a:p>
          <a:p>
            <a:pPr marL="741553" lvl="1" indent="-284353">
              <a:spcAft>
                <a:spcPct val="0"/>
              </a:spcAft>
              <a:buSzPts val="2400"/>
            </a:pPr>
            <a:r>
              <a:rPr lang="en-US" sz="2400" kern="1200" dirty="0" smtClean="0">
                <a:solidFill>
                  <a:srgbClr val="000000"/>
                </a:solidFill>
                <a:latin typeface="Arial (Body)"/>
                <a:ea typeface="+mn-ea"/>
                <a:cs typeface="+mn-cs"/>
              </a:rPr>
              <a:t>Driver’s </a:t>
            </a:r>
            <a:r>
              <a:rPr lang="en-US" sz="2400" kern="1200" dirty="0">
                <a:solidFill>
                  <a:srgbClr val="000000"/>
                </a:solidFill>
                <a:latin typeface="Arial (Body)"/>
                <a:ea typeface="+mn-ea"/>
                <a:cs typeface="+mn-cs"/>
              </a:rPr>
              <a:t>license</a:t>
            </a:r>
          </a:p>
          <a:p>
            <a:pPr marL="741553" lvl="1" indent="-284353">
              <a:spcAft>
                <a:spcPct val="0"/>
              </a:spcAft>
              <a:buSzPts val="2400"/>
            </a:pPr>
            <a:r>
              <a:rPr lang="en-US" sz="2400" kern="1200" dirty="0">
                <a:solidFill>
                  <a:srgbClr val="000000"/>
                </a:solidFill>
                <a:latin typeface="Arial (Body)"/>
                <a:ea typeface="+mn-ea"/>
                <a:cs typeface="+mn-cs"/>
              </a:rPr>
              <a:t>Credit card numbers</a:t>
            </a:r>
          </a:p>
          <a:p>
            <a:pPr marL="741553" lvl="1" indent="-284353">
              <a:spcAft>
                <a:spcPct val="0"/>
              </a:spcAft>
              <a:buSzPts val="2400"/>
            </a:pPr>
            <a:r>
              <a:rPr lang="en-US" sz="2400" kern="1200" dirty="0">
                <a:solidFill>
                  <a:srgbClr val="000000"/>
                </a:solidFill>
                <a:latin typeface="Arial (Body)"/>
                <a:ea typeface="+mn-ea"/>
                <a:cs typeface="+mn-cs"/>
              </a:rPr>
              <a:t>Usernames/passwords</a:t>
            </a:r>
          </a:p>
          <a:p>
            <a:pPr marL="255651" lvl="0" indent="-255651">
              <a:spcAft>
                <a:spcPct val="0"/>
              </a:spcAft>
              <a:buSzPts val="2400"/>
              <a:tabLst/>
            </a:pPr>
            <a:r>
              <a:rPr lang="en-US" sz="2400" kern="1200" dirty="0">
                <a:solidFill>
                  <a:srgbClr val="000000"/>
                </a:solidFill>
                <a:latin typeface="Arial (Body)"/>
                <a:ea typeface="+mn-ea"/>
                <a:cs typeface="+mn-cs"/>
              </a:rPr>
              <a:t>2016: Over 15 million </a:t>
            </a:r>
            <a:r>
              <a:rPr lang="en-US" sz="2400" kern="1200" dirty="0" smtClean="0">
                <a:solidFill>
                  <a:srgbClr val="000000"/>
                </a:solidFill>
                <a:latin typeface="Arial (Body)"/>
                <a:ea typeface="+mn-ea"/>
                <a:cs typeface="+mn-cs"/>
              </a:rPr>
              <a:t>U.S. </a:t>
            </a:r>
            <a:r>
              <a:rPr lang="en-US" sz="2400" kern="1200" dirty="0">
                <a:solidFill>
                  <a:srgbClr val="000000"/>
                </a:solidFill>
                <a:latin typeface="Arial (Body)"/>
                <a:ea typeface="+mn-ea"/>
                <a:cs typeface="+mn-cs"/>
              </a:rPr>
              <a:t>consumers suffered identity fraud</a:t>
            </a:r>
          </a:p>
        </p:txBody>
      </p:sp>
    </p:spTree>
    <p:extLst>
      <p:ext uri="{BB962C8B-B14F-4D97-AF65-F5344CB8AC3E}">
        <p14:creationId xmlns:p14="http://schemas.microsoft.com/office/powerpoint/2010/main" val="4146266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solidFill>
                  <a:srgbClr val="007FA3"/>
                </a:solidFill>
                <a:latin typeface="Times New Roman" panose="02020603050405020304" pitchFamily="18" charset="0"/>
                <a:ea typeface="+mj-ea"/>
                <a:cs typeface="Times New Roman" panose="02020603050405020304" pitchFamily="18" charset="0"/>
              </a:rPr>
              <a:t>Learning Objectives</a:t>
            </a:r>
            <a:endParaRPr lang="en-US" sz="2000" b="0" kern="1200" dirty="0">
              <a:solidFill>
                <a:srgbClr val="007FA3"/>
              </a:solidFill>
              <a:latin typeface="Times New Roman" panose="02020603050405020304" pitchFamily="18" charset="0"/>
              <a:ea typeface="+mj-ea"/>
              <a:cs typeface="Times New Roman" panose="02020603050405020304" pitchFamily="18" charset="0"/>
            </a:endParaRPr>
          </a:p>
        </p:txBody>
      </p:sp>
      <p:sp>
        <p:nvSpPr>
          <p:cNvPr id="3" name="Content Placeholder 2"/>
          <p:cNvSpPr>
            <a:spLocks noGrp="1"/>
          </p:cNvSpPr>
          <p:nvPr>
            <p:ph idx="1"/>
          </p:nvPr>
        </p:nvSpPr>
        <p:spPr/>
        <p:txBody>
          <a:bodyPr wrap="square" lIns="91425" tIns="91425" rIns="91425" bIns="91425">
            <a:noAutofit/>
          </a:bodyPr>
          <a:lstStyle/>
          <a:p>
            <a:pPr marL="0" lvl="0" indent="0">
              <a:spcAft>
                <a:spcPct val="0"/>
              </a:spcAft>
              <a:buSzPts val="2400"/>
              <a:buNone/>
            </a:pPr>
            <a:r>
              <a:rPr lang="en-US" sz="2000" b="1" kern="1200" dirty="0">
                <a:solidFill>
                  <a:schemeClr val="tx2"/>
                </a:solidFill>
                <a:latin typeface="Arial (Body)"/>
                <a:ea typeface="+mn-ea"/>
                <a:cs typeface="+mn-cs"/>
              </a:rPr>
              <a:t>5.1</a:t>
            </a:r>
            <a:r>
              <a:rPr lang="en-US" sz="2000" b="1" kern="1200" dirty="0">
                <a:solidFill>
                  <a:srgbClr val="000000"/>
                </a:solidFill>
                <a:latin typeface="Arial (Body)"/>
                <a:ea typeface="+mn-ea"/>
                <a:cs typeface="+mn-cs"/>
              </a:rPr>
              <a:t> </a:t>
            </a:r>
            <a:r>
              <a:rPr lang="en-US" sz="2000" kern="1200" dirty="0">
                <a:solidFill>
                  <a:srgbClr val="000000"/>
                </a:solidFill>
                <a:latin typeface="Arial (Body)"/>
                <a:ea typeface="+mn-ea"/>
                <a:cs typeface="+mn-cs"/>
              </a:rPr>
              <a:t>Understand the scope of e-commerce crime and security problems, the key dimensions of e-commerce security, and the tension between security and other values.</a:t>
            </a:r>
          </a:p>
          <a:p>
            <a:pPr marL="0" lvl="0" indent="0">
              <a:spcAft>
                <a:spcPct val="0"/>
              </a:spcAft>
              <a:buSzPts val="2400"/>
              <a:buNone/>
            </a:pPr>
            <a:r>
              <a:rPr lang="en-US" sz="2000" b="1" kern="1200" dirty="0">
                <a:solidFill>
                  <a:schemeClr val="tx2"/>
                </a:solidFill>
                <a:latin typeface="Arial (Body)"/>
                <a:ea typeface="+mn-ea"/>
                <a:cs typeface="+mn-cs"/>
              </a:rPr>
              <a:t>5.2</a:t>
            </a:r>
            <a:r>
              <a:rPr lang="en-US" sz="2000" b="1" kern="1200" dirty="0">
                <a:solidFill>
                  <a:srgbClr val="000000"/>
                </a:solidFill>
                <a:latin typeface="Arial (Body)"/>
                <a:ea typeface="+mn-ea"/>
                <a:cs typeface="+mn-cs"/>
              </a:rPr>
              <a:t> </a:t>
            </a:r>
            <a:r>
              <a:rPr lang="en-US" sz="2000" kern="1200" dirty="0">
                <a:solidFill>
                  <a:srgbClr val="000000"/>
                </a:solidFill>
                <a:latin typeface="Arial (Body)"/>
                <a:ea typeface="+mn-ea"/>
                <a:cs typeface="+mn-cs"/>
              </a:rPr>
              <a:t>Identify the key security threats in the e-commerce environment.</a:t>
            </a:r>
          </a:p>
          <a:p>
            <a:pPr marL="0" lvl="0" indent="0">
              <a:spcAft>
                <a:spcPct val="0"/>
              </a:spcAft>
              <a:buSzPts val="2400"/>
              <a:buNone/>
            </a:pPr>
            <a:r>
              <a:rPr lang="en-US" sz="2000" b="1" kern="1200" dirty="0">
                <a:solidFill>
                  <a:schemeClr val="tx2"/>
                </a:solidFill>
                <a:latin typeface="Arial (Body)"/>
                <a:ea typeface="+mn-ea"/>
                <a:cs typeface="+mn-cs"/>
              </a:rPr>
              <a:t>5.3</a:t>
            </a:r>
            <a:r>
              <a:rPr lang="en-US" sz="2000" b="1" kern="1200" dirty="0">
                <a:solidFill>
                  <a:srgbClr val="000000"/>
                </a:solidFill>
                <a:latin typeface="Arial (Body)"/>
                <a:ea typeface="+mn-ea"/>
                <a:cs typeface="+mn-cs"/>
              </a:rPr>
              <a:t> </a:t>
            </a:r>
            <a:r>
              <a:rPr lang="en-US" sz="2000" kern="1200" dirty="0">
                <a:solidFill>
                  <a:srgbClr val="000000"/>
                </a:solidFill>
                <a:latin typeface="Arial (Body)"/>
                <a:ea typeface="+mn-ea"/>
                <a:cs typeface="+mn-cs"/>
              </a:rPr>
              <a:t>Describe how technology helps secure Internet communications channels and protect networks, servers, and clients.</a:t>
            </a:r>
          </a:p>
          <a:p>
            <a:pPr marL="0" lvl="0" indent="0">
              <a:spcAft>
                <a:spcPct val="0"/>
              </a:spcAft>
              <a:buSzPts val="2400"/>
              <a:buNone/>
            </a:pPr>
            <a:r>
              <a:rPr lang="en-US" sz="2000" b="1" kern="1200" dirty="0">
                <a:solidFill>
                  <a:schemeClr val="tx2"/>
                </a:solidFill>
                <a:latin typeface="Arial (Body)"/>
                <a:ea typeface="+mn-ea"/>
                <a:cs typeface="+mn-cs"/>
              </a:rPr>
              <a:t>5.4</a:t>
            </a:r>
            <a:r>
              <a:rPr lang="en-US" sz="2000" b="1" kern="1200" dirty="0">
                <a:solidFill>
                  <a:srgbClr val="000000"/>
                </a:solidFill>
                <a:latin typeface="Arial (Body)"/>
                <a:ea typeface="+mn-ea"/>
                <a:cs typeface="+mn-cs"/>
              </a:rPr>
              <a:t> </a:t>
            </a:r>
            <a:r>
              <a:rPr lang="en-US" sz="2000" kern="1200" dirty="0">
                <a:solidFill>
                  <a:srgbClr val="000000"/>
                </a:solidFill>
                <a:latin typeface="Arial (Body)"/>
                <a:ea typeface="+mn-ea"/>
                <a:cs typeface="+mn-cs"/>
              </a:rPr>
              <a:t>Appreciate the importance of policies, procedures, and laws in creating security.</a:t>
            </a:r>
          </a:p>
          <a:p>
            <a:pPr marL="0" lvl="0" indent="0">
              <a:spcAft>
                <a:spcPct val="0"/>
              </a:spcAft>
              <a:buSzPts val="2400"/>
              <a:buNone/>
            </a:pPr>
            <a:r>
              <a:rPr lang="en-US" sz="2000" b="1" kern="1200" dirty="0">
                <a:solidFill>
                  <a:schemeClr val="tx2"/>
                </a:solidFill>
                <a:latin typeface="Arial (Body)"/>
                <a:ea typeface="+mn-ea"/>
                <a:cs typeface="+mn-cs"/>
              </a:rPr>
              <a:t>5.5</a:t>
            </a:r>
            <a:r>
              <a:rPr lang="en-US" sz="2000" b="1" kern="1200" dirty="0">
                <a:solidFill>
                  <a:srgbClr val="000000"/>
                </a:solidFill>
                <a:latin typeface="Arial (Body)"/>
                <a:ea typeface="+mn-ea"/>
                <a:cs typeface="+mn-cs"/>
              </a:rPr>
              <a:t> </a:t>
            </a:r>
            <a:r>
              <a:rPr lang="en-US" sz="2000" kern="1200" dirty="0">
                <a:solidFill>
                  <a:srgbClr val="000000"/>
                </a:solidFill>
                <a:latin typeface="Arial (Body)"/>
                <a:ea typeface="+mn-ea"/>
                <a:cs typeface="+mn-cs"/>
              </a:rPr>
              <a:t>Identify the major e-commerce payment systems in use today.</a:t>
            </a:r>
          </a:p>
          <a:p>
            <a:pPr marL="0" lvl="0" indent="0">
              <a:spcAft>
                <a:spcPct val="0"/>
              </a:spcAft>
              <a:buSzPts val="2400"/>
              <a:buNone/>
            </a:pPr>
            <a:r>
              <a:rPr lang="en-US" sz="2000" b="1" kern="1200" dirty="0">
                <a:solidFill>
                  <a:schemeClr val="tx2"/>
                </a:solidFill>
                <a:latin typeface="Arial (Body)"/>
                <a:ea typeface="+mn-ea"/>
                <a:cs typeface="+mn-cs"/>
              </a:rPr>
              <a:t>5.6</a:t>
            </a:r>
            <a:r>
              <a:rPr lang="en-US" sz="2000" b="1" kern="1200" dirty="0">
                <a:solidFill>
                  <a:srgbClr val="000000"/>
                </a:solidFill>
                <a:latin typeface="Arial (Body)"/>
                <a:ea typeface="+mn-ea"/>
                <a:cs typeface="+mn-cs"/>
              </a:rPr>
              <a:t> </a:t>
            </a:r>
            <a:r>
              <a:rPr lang="en-US" sz="2000" kern="1200" dirty="0">
                <a:solidFill>
                  <a:srgbClr val="000000"/>
                </a:solidFill>
                <a:latin typeface="Arial (Body)"/>
                <a:ea typeface="+mn-ea"/>
                <a:cs typeface="+mn-cs"/>
              </a:rPr>
              <a:t>Describe the features and functionality of electronic billing presentment and payment systems.</a:t>
            </a:r>
          </a:p>
        </p:txBody>
      </p:sp>
    </p:spTree>
    <p:extLst>
      <p:ext uri="{BB962C8B-B14F-4D97-AF65-F5344CB8AC3E}">
        <p14:creationId xmlns:p14="http://schemas.microsoft.com/office/powerpoint/2010/main" val="2148065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Spoofing, Pharming, and Spam (Junk) Websites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4124176"/>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Spoofing</a:t>
            </a:r>
          </a:p>
          <a:p>
            <a:pPr marL="741553" lvl="1" indent="-284353">
              <a:spcAft>
                <a:spcPct val="0"/>
              </a:spcAft>
              <a:buSzPts val="2400"/>
            </a:pPr>
            <a:r>
              <a:rPr lang="en-US" sz="2400" kern="1200" dirty="0">
                <a:solidFill>
                  <a:srgbClr val="000000"/>
                </a:solidFill>
                <a:latin typeface="Arial (Body)"/>
                <a:ea typeface="+mn-ea"/>
                <a:cs typeface="+mn-cs"/>
              </a:rPr>
              <a:t>Attempting to hide true identity by using someone else’s e-mail or </a:t>
            </a:r>
            <a:r>
              <a:rPr lang="en-US" sz="2400" kern="1200" dirty="0" smtClean="0">
                <a:solidFill>
                  <a:srgbClr val="000000"/>
                </a:solidFill>
                <a:latin typeface="Arial (Body)"/>
                <a:ea typeface="+mn-ea"/>
                <a:cs typeface="+mn-cs"/>
              </a:rPr>
              <a:t>I</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 address</a:t>
            </a:r>
            <a:endParaRPr lang="en-US" sz="2400" kern="1200" dirty="0">
              <a:solidFill>
                <a:srgbClr val="000000"/>
              </a:solidFill>
              <a:latin typeface="Arial (Body)"/>
              <a:ea typeface="+mn-ea"/>
              <a:cs typeface="+mn-cs"/>
            </a:endParaRPr>
          </a:p>
          <a:p>
            <a:pPr marL="255651" lvl="0" indent="-255651">
              <a:spcAft>
                <a:spcPct val="0"/>
              </a:spcAft>
              <a:buSzPts val="2400"/>
              <a:tabLst/>
            </a:pPr>
            <a:r>
              <a:rPr lang="en-US" sz="2400" kern="1200" dirty="0">
                <a:solidFill>
                  <a:srgbClr val="000000"/>
                </a:solidFill>
                <a:latin typeface="Arial (Body)"/>
                <a:ea typeface="+mn-ea"/>
                <a:cs typeface="+mn-cs"/>
              </a:rPr>
              <a:t>Pharming</a:t>
            </a:r>
          </a:p>
          <a:p>
            <a:pPr marL="741553" lvl="1" indent="-284353">
              <a:spcAft>
                <a:spcPct val="0"/>
              </a:spcAft>
              <a:buSzPts val="2400"/>
            </a:pPr>
            <a:r>
              <a:rPr lang="en-US" sz="2400" kern="1200" dirty="0">
                <a:solidFill>
                  <a:srgbClr val="000000"/>
                </a:solidFill>
                <a:latin typeface="Arial (Body)"/>
                <a:ea typeface="+mn-ea"/>
                <a:cs typeface="+mn-cs"/>
              </a:rPr>
              <a:t>Automatically redirecting a web link to an different address, to benefit the hacker</a:t>
            </a:r>
          </a:p>
          <a:p>
            <a:pPr marL="255651" lvl="0" indent="-255651">
              <a:spcAft>
                <a:spcPct val="0"/>
              </a:spcAft>
              <a:buSzPts val="2400"/>
              <a:tabLst/>
            </a:pPr>
            <a:r>
              <a:rPr lang="en-US" sz="2400" kern="1200" dirty="0">
                <a:solidFill>
                  <a:srgbClr val="000000"/>
                </a:solidFill>
                <a:latin typeface="Arial (Body)"/>
                <a:ea typeface="+mn-ea"/>
                <a:cs typeface="+mn-cs"/>
              </a:rPr>
              <a:t>Spam (junk) websites</a:t>
            </a:r>
          </a:p>
          <a:p>
            <a:pPr marL="741553" lvl="1" indent="-284353">
              <a:spcAft>
                <a:spcPct val="0"/>
              </a:spcAft>
              <a:buSzPts val="2400"/>
            </a:pPr>
            <a:r>
              <a:rPr lang="en-US" sz="2400" kern="1200" dirty="0">
                <a:solidFill>
                  <a:srgbClr val="000000"/>
                </a:solidFill>
                <a:latin typeface="Arial (Body)"/>
                <a:ea typeface="+mn-ea"/>
                <a:cs typeface="+mn-cs"/>
              </a:rPr>
              <a:t>Offer collection of advertisements for other sites, which may contain malicious code</a:t>
            </a:r>
          </a:p>
        </p:txBody>
      </p:sp>
    </p:spTree>
    <p:extLst>
      <p:ext uri="{BB962C8B-B14F-4D97-AF65-F5344CB8AC3E}">
        <p14:creationId xmlns:p14="http://schemas.microsoft.com/office/powerpoint/2010/main" val="183550931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Sniffing and Man-In-The-Middle Attacks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4001065"/>
          </a:xfrm>
        </p:spPr>
        <p:txBody>
          <a:bodyPr wrap="square" lIns="91425" tIns="91425" rIns="91425" bIns="91425">
            <a:noAutofit/>
          </a:bodyPr>
          <a:lstStyle/>
          <a:p>
            <a:pPr marL="255651" lvl="0" indent="-255651">
              <a:spcAft>
                <a:spcPct val="0"/>
              </a:spcAft>
              <a:tabLst/>
            </a:pPr>
            <a:r>
              <a:rPr lang="en-US" sz="2200" kern="1200" dirty="0">
                <a:solidFill>
                  <a:srgbClr val="000000"/>
                </a:solidFill>
                <a:latin typeface="Arial (Body)"/>
                <a:ea typeface="+mn-ea"/>
                <a:cs typeface="+mn-cs"/>
              </a:rPr>
              <a:t>Sniffer</a:t>
            </a:r>
          </a:p>
          <a:p>
            <a:pPr marL="741553" lvl="1" indent="-284353">
              <a:spcAft>
                <a:spcPct val="0"/>
              </a:spcAft>
            </a:pPr>
            <a:r>
              <a:rPr lang="en-US" sz="2200" kern="1200" dirty="0" smtClean="0">
                <a:solidFill>
                  <a:srgbClr val="000000"/>
                </a:solidFill>
                <a:latin typeface="Arial (Body)"/>
                <a:ea typeface="+mn-ea"/>
                <a:cs typeface="+mn-cs"/>
              </a:rPr>
              <a:t>Eavesdropping program monitoring networks</a:t>
            </a:r>
          </a:p>
          <a:p>
            <a:pPr marL="741553" lvl="1" indent="-284353">
              <a:spcAft>
                <a:spcPct val="0"/>
              </a:spcAft>
            </a:pPr>
            <a:r>
              <a:rPr lang="en-US" sz="2200" kern="1200" dirty="0" smtClean="0">
                <a:solidFill>
                  <a:srgbClr val="000000"/>
                </a:solidFill>
                <a:latin typeface="Arial (Body)"/>
                <a:ea typeface="+mn-ea"/>
                <a:cs typeface="+mn-cs"/>
              </a:rPr>
              <a:t>Can identify network trouble spots</a:t>
            </a:r>
          </a:p>
          <a:p>
            <a:pPr marL="741553" lvl="1" indent="-284353">
              <a:spcAft>
                <a:spcPct val="0"/>
              </a:spcAft>
            </a:pPr>
            <a:r>
              <a:rPr lang="en-US" sz="2200" kern="1200" dirty="0" smtClean="0">
                <a:solidFill>
                  <a:srgbClr val="000000"/>
                </a:solidFill>
                <a:latin typeface="Arial (Body)"/>
                <a:ea typeface="+mn-ea"/>
                <a:cs typeface="+mn-cs"/>
              </a:rPr>
              <a:t>Can be used by criminals to steal proprietary information</a:t>
            </a:r>
          </a:p>
          <a:p>
            <a:pPr marL="255651" lvl="0" indent="-255651">
              <a:spcAft>
                <a:spcPct val="0"/>
              </a:spcAft>
              <a:tabLst/>
            </a:pPr>
            <a:r>
              <a:rPr lang="en-US" sz="2200" kern="1200" dirty="0" smtClean="0">
                <a:solidFill>
                  <a:srgbClr val="000000"/>
                </a:solidFill>
                <a:latin typeface="Arial (Body)"/>
                <a:ea typeface="+mn-ea"/>
                <a:cs typeface="+mn-cs"/>
              </a:rPr>
              <a:t>E-mail wiretaps</a:t>
            </a:r>
          </a:p>
          <a:p>
            <a:pPr marL="741553" lvl="1" indent="-284353">
              <a:spcAft>
                <a:spcPct val="0"/>
              </a:spcAft>
            </a:pPr>
            <a:r>
              <a:rPr lang="en-US" sz="2200" kern="1200" dirty="0" smtClean="0">
                <a:solidFill>
                  <a:srgbClr val="000000"/>
                </a:solidFill>
                <a:latin typeface="Arial (Body)"/>
                <a:ea typeface="+mn-ea"/>
                <a:cs typeface="+mn-cs"/>
              </a:rPr>
              <a:t>Recording e-mails at the mail server level</a:t>
            </a:r>
          </a:p>
          <a:p>
            <a:pPr marL="255651" lvl="0" indent="-255651">
              <a:spcAft>
                <a:spcPct val="0"/>
              </a:spcAft>
              <a:tabLst/>
            </a:pPr>
            <a:r>
              <a:rPr lang="en-US" sz="2200" kern="1200" dirty="0" smtClean="0">
                <a:solidFill>
                  <a:srgbClr val="000000"/>
                </a:solidFill>
                <a:latin typeface="Arial (Body)"/>
                <a:ea typeface="+mn-ea"/>
                <a:cs typeface="+mn-cs"/>
              </a:rPr>
              <a:t>Man-in-the-middle attack</a:t>
            </a:r>
          </a:p>
          <a:p>
            <a:pPr marL="741553" lvl="1" indent="-284353">
              <a:spcAft>
                <a:spcPct val="0"/>
              </a:spcAft>
            </a:pPr>
            <a:r>
              <a:rPr lang="en-US" sz="2200" kern="1200" dirty="0" smtClean="0">
                <a:solidFill>
                  <a:srgbClr val="000000"/>
                </a:solidFill>
                <a:latin typeface="Arial (Body)"/>
                <a:ea typeface="+mn-ea"/>
                <a:cs typeface="+mn-cs"/>
              </a:rPr>
              <a:t>Attacker intercepts and changes communication between two parties who believe they are communicating directly</a:t>
            </a:r>
            <a:endParaRPr lang="en-US" sz="2200" kern="1200" dirty="0">
              <a:solidFill>
                <a:srgbClr val="000000"/>
              </a:solidFill>
              <a:latin typeface="Arial (Body)"/>
              <a:ea typeface="+mn-ea"/>
              <a:cs typeface="+mn-cs"/>
            </a:endParaRPr>
          </a:p>
        </p:txBody>
      </p:sp>
    </p:spTree>
    <p:extLst>
      <p:ext uri="{BB962C8B-B14F-4D97-AF65-F5344CB8AC3E}">
        <p14:creationId xmlns:p14="http://schemas.microsoft.com/office/powerpoint/2010/main" val="41474280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Denial of Service (D</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o</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S) and Distributed Denial of Service (D</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D</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o</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S) Attacks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p:txBody>
          <a:bodyPr wrap="square" lIns="91425" tIns="91425" rIns="91425" bIns="91425">
            <a:noAutofit/>
          </a:bodyPr>
          <a:lstStyle/>
          <a:p>
            <a:pPr marL="255651" lvl="0" indent="-255651">
              <a:spcAft>
                <a:spcPct val="0"/>
              </a:spcAft>
              <a:tabLst/>
            </a:pPr>
            <a:r>
              <a:rPr lang="en-US" sz="2200" kern="1200" dirty="0">
                <a:solidFill>
                  <a:srgbClr val="000000"/>
                </a:solidFill>
                <a:latin typeface="Arial (Body)"/>
                <a:ea typeface="+mn-ea"/>
                <a:cs typeface="+mn-cs"/>
              </a:rPr>
              <a:t>Denial of service (</a:t>
            </a:r>
            <a:r>
              <a:rPr lang="en-US" sz="22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o</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S</a:t>
            </a:r>
            <a:r>
              <a:rPr lang="en-US" sz="2200" kern="1200" dirty="0">
                <a:solidFill>
                  <a:srgbClr val="000000"/>
                </a:solidFill>
                <a:latin typeface="Arial (Body)"/>
                <a:ea typeface="+mn-ea"/>
                <a:cs typeface="+mn-cs"/>
              </a:rPr>
              <a:t>) attack</a:t>
            </a:r>
          </a:p>
          <a:p>
            <a:pPr marL="741553" lvl="1" indent="-284353">
              <a:spcAft>
                <a:spcPct val="0"/>
              </a:spcAft>
            </a:pPr>
            <a:r>
              <a:rPr lang="en-US" sz="2200" kern="1200" dirty="0">
                <a:solidFill>
                  <a:srgbClr val="000000"/>
                </a:solidFill>
                <a:latin typeface="Arial (Body)"/>
                <a:ea typeface="+mn-ea"/>
                <a:cs typeface="+mn-cs"/>
              </a:rPr>
              <a:t>Flooding website with pings and page request</a:t>
            </a:r>
          </a:p>
          <a:p>
            <a:pPr marL="741553" lvl="1" indent="-284353">
              <a:spcAft>
                <a:spcPct val="0"/>
              </a:spcAft>
            </a:pPr>
            <a:r>
              <a:rPr lang="en-US" sz="2200" kern="1200" dirty="0">
                <a:solidFill>
                  <a:srgbClr val="000000"/>
                </a:solidFill>
                <a:latin typeface="Arial (Body)"/>
                <a:ea typeface="+mn-ea"/>
                <a:cs typeface="+mn-cs"/>
              </a:rPr>
              <a:t>Overwhelm and can shut down site’s web servers</a:t>
            </a:r>
          </a:p>
          <a:p>
            <a:pPr marL="741553" lvl="1" indent="-284353">
              <a:spcAft>
                <a:spcPct val="0"/>
              </a:spcAft>
            </a:pPr>
            <a:r>
              <a:rPr lang="en-US" sz="2200" kern="1200" dirty="0">
                <a:solidFill>
                  <a:srgbClr val="000000"/>
                </a:solidFill>
                <a:latin typeface="Arial (Body)"/>
                <a:ea typeface="+mn-ea"/>
                <a:cs typeface="+mn-cs"/>
              </a:rPr>
              <a:t>Often accompanied by blackmail attempts</a:t>
            </a:r>
          </a:p>
          <a:p>
            <a:pPr marL="741553" lvl="1" indent="-284353">
              <a:spcAft>
                <a:spcPct val="0"/>
              </a:spcAft>
            </a:pPr>
            <a:r>
              <a:rPr lang="en-US" sz="2200" kern="1200" dirty="0">
                <a:solidFill>
                  <a:srgbClr val="000000"/>
                </a:solidFill>
                <a:latin typeface="Arial (Body)"/>
                <a:ea typeface="+mn-ea"/>
                <a:cs typeface="+mn-cs"/>
              </a:rPr>
              <a:t>Botnets</a:t>
            </a:r>
          </a:p>
          <a:p>
            <a:pPr marL="255651" lvl="0" indent="-255651">
              <a:spcAft>
                <a:spcPct val="0"/>
              </a:spcAft>
              <a:tabLst/>
            </a:pPr>
            <a:r>
              <a:rPr lang="en-US" sz="2200" kern="1200" dirty="0">
                <a:solidFill>
                  <a:srgbClr val="000000"/>
                </a:solidFill>
                <a:latin typeface="Arial (Body)"/>
                <a:ea typeface="+mn-ea"/>
                <a:cs typeface="+mn-cs"/>
              </a:rPr>
              <a:t>Distributed Denial of Service (</a:t>
            </a:r>
            <a:r>
              <a:rPr lang="en-US" sz="22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o</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S</a:t>
            </a:r>
            <a:r>
              <a:rPr lang="en-US" sz="2200" kern="1200" dirty="0">
                <a:solidFill>
                  <a:srgbClr val="000000"/>
                </a:solidFill>
                <a:latin typeface="Arial (Body)"/>
                <a:ea typeface="+mn-ea"/>
                <a:cs typeface="+mn-cs"/>
              </a:rPr>
              <a:t>) attack</a:t>
            </a:r>
          </a:p>
          <a:p>
            <a:pPr marL="741553" lvl="1" indent="-284353">
              <a:spcAft>
                <a:spcPct val="0"/>
              </a:spcAft>
            </a:pPr>
            <a:r>
              <a:rPr lang="en-US" sz="2200" kern="1200" dirty="0">
                <a:solidFill>
                  <a:srgbClr val="000000"/>
                </a:solidFill>
                <a:latin typeface="Arial (Body)"/>
                <a:ea typeface="+mn-ea"/>
                <a:cs typeface="+mn-cs"/>
              </a:rPr>
              <a:t>Uses hundreds or thousands of computers to attack target network</a:t>
            </a:r>
          </a:p>
          <a:p>
            <a:pPr marL="741553" lvl="1" indent="-284353">
              <a:spcAft>
                <a:spcPct val="0"/>
              </a:spcAft>
            </a:pPr>
            <a:r>
              <a:rPr lang="en-US" sz="2200" kern="1200" dirty="0">
                <a:solidFill>
                  <a:srgbClr val="000000"/>
                </a:solidFill>
                <a:latin typeface="Arial (Body)"/>
                <a:ea typeface="+mn-ea"/>
                <a:cs typeface="+mn-cs"/>
              </a:rPr>
              <a:t>Can use devices from Internet of Things, mobile devices</a:t>
            </a:r>
          </a:p>
          <a:p>
            <a:pPr marL="255651" lvl="0" indent="-255651">
              <a:spcAft>
                <a:spcPct val="0"/>
              </a:spcAft>
              <a:tabLst/>
            </a:pPr>
            <a:r>
              <a:rPr lang="en-US" sz="22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o</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S </a:t>
            </a:r>
            <a:r>
              <a:rPr lang="en-US" sz="2200" kern="1200" dirty="0">
                <a:solidFill>
                  <a:srgbClr val="000000"/>
                </a:solidFill>
                <a:latin typeface="Arial (Body)"/>
                <a:ea typeface="+mn-ea"/>
                <a:cs typeface="+mn-cs"/>
              </a:rPr>
              <a:t>smokescreening</a:t>
            </a:r>
          </a:p>
        </p:txBody>
      </p:sp>
    </p:spTree>
    <p:extLst>
      <p:ext uri="{BB962C8B-B14F-4D97-AF65-F5344CB8AC3E}">
        <p14:creationId xmlns:p14="http://schemas.microsoft.com/office/powerpoint/2010/main" val="36406897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Insider Attacks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977708"/>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Largest threat to business institutions come from </a:t>
            </a:r>
            <a:r>
              <a:rPr lang="en-US" sz="2400" kern="1200" dirty="0" smtClean="0">
                <a:solidFill>
                  <a:srgbClr val="000000"/>
                </a:solidFill>
                <a:latin typeface="Arial (Body)"/>
                <a:ea typeface="+mn-ea"/>
                <a:cs typeface="+mn-cs"/>
              </a:rPr>
              <a:t>insider embezzlement</a:t>
            </a:r>
            <a:endParaRPr lang="en-US" sz="2400" kern="1200" dirty="0">
              <a:solidFill>
                <a:srgbClr val="000000"/>
              </a:solidFill>
              <a:latin typeface="Arial (Body)"/>
              <a:ea typeface="+mn-ea"/>
              <a:cs typeface="+mn-cs"/>
            </a:endParaRPr>
          </a:p>
          <a:p>
            <a:pPr marL="255651" lvl="0" indent="-255651">
              <a:spcAft>
                <a:spcPct val="0"/>
              </a:spcAft>
              <a:buSzPts val="2400"/>
              <a:tabLst/>
            </a:pPr>
            <a:r>
              <a:rPr lang="en-US" sz="2400" kern="1200" dirty="0">
                <a:solidFill>
                  <a:srgbClr val="000000"/>
                </a:solidFill>
                <a:latin typeface="Arial (Body)"/>
                <a:ea typeface="+mn-ea"/>
                <a:cs typeface="+mn-cs"/>
              </a:rPr>
              <a:t>Employee access to privileged information</a:t>
            </a:r>
          </a:p>
          <a:p>
            <a:pPr marL="255651" lvl="0" indent="-255651">
              <a:spcAft>
                <a:spcPct val="0"/>
              </a:spcAft>
              <a:buSzPts val="2400"/>
              <a:tabLst/>
            </a:pPr>
            <a:r>
              <a:rPr lang="en-US" sz="2400" kern="1200" dirty="0">
                <a:solidFill>
                  <a:srgbClr val="000000"/>
                </a:solidFill>
                <a:latin typeface="Arial (Body)"/>
                <a:ea typeface="+mn-ea"/>
                <a:cs typeface="+mn-cs"/>
              </a:rPr>
              <a:t>Poor security procedures</a:t>
            </a:r>
          </a:p>
          <a:p>
            <a:pPr marL="255651" lvl="0" indent="-255651">
              <a:spcAft>
                <a:spcPct val="0"/>
              </a:spcAft>
              <a:buSzPts val="2400"/>
              <a:tabLst/>
            </a:pPr>
            <a:r>
              <a:rPr lang="en-US" sz="2400" kern="1200" dirty="0">
                <a:solidFill>
                  <a:srgbClr val="000000"/>
                </a:solidFill>
                <a:latin typeface="Arial (Body)"/>
                <a:ea typeface="+mn-ea"/>
                <a:cs typeface="+mn-cs"/>
              </a:rPr>
              <a:t>Insiders more likely to be source of cyberattacks than outsiders</a:t>
            </a:r>
          </a:p>
        </p:txBody>
      </p:sp>
    </p:spTree>
    <p:extLst>
      <p:ext uri="{BB962C8B-B14F-4D97-AF65-F5344CB8AC3E}">
        <p14:creationId xmlns:p14="http://schemas.microsoft.com/office/powerpoint/2010/main" val="179962492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Poorly Designed Software</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608376"/>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Increase in complexity of and demand for software has led to increase in flaws and vulnerabilities</a:t>
            </a:r>
          </a:p>
          <a:p>
            <a:pPr marL="255651" lvl="0" indent="-255651">
              <a:spcAft>
                <a:spcPct val="0"/>
              </a:spcAft>
              <a:buSzPts val="2400"/>
              <a:tabLst/>
            </a:pPr>
            <a:r>
              <a:rPr lang="en-US" sz="24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Q</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L injection </a:t>
            </a:r>
            <a:r>
              <a:rPr lang="en-US" sz="2400" kern="1200" dirty="0">
                <a:solidFill>
                  <a:srgbClr val="000000"/>
                </a:solidFill>
                <a:latin typeface="Arial (Body)"/>
                <a:ea typeface="+mn-ea"/>
                <a:cs typeface="+mn-cs"/>
              </a:rPr>
              <a:t>attacks</a:t>
            </a:r>
          </a:p>
          <a:p>
            <a:pPr marL="255651" lvl="0" indent="-255651">
              <a:spcAft>
                <a:spcPct val="0"/>
              </a:spcAft>
              <a:buSzPts val="2400"/>
              <a:tabLst/>
            </a:pPr>
            <a:r>
              <a:rPr lang="en-US" sz="2400" kern="1200" dirty="0">
                <a:solidFill>
                  <a:srgbClr val="000000"/>
                </a:solidFill>
                <a:latin typeface="Arial (Body)"/>
                <a:ea typeface="+mn-ea"/>
                <a:cs typeface="+mn-cs"/>
              </a:rPr>
              <a:t>Zero-day vulnerability</a:t>
            </a:r>
          </a:p>
          <a:p>
            <a:pPr marL="255651" lvl="0" indent="-255651">
              <a:spcAft>
                <a:spcPct val="0"/>
              </a:spcAft>
              <a:buSzPts val="2400"/>
              <a:tabLst/>
            </a:pPr>
            <a:r>
              <a:rPr lang="en-US" sz="2400" kern="1200" dirty="0">
                <a:solidFill>
                  <a:srgbClr val="000000"/>
                </a:solidFill>
                <a:latin typeface="Arial (Body)"/>
                <a:ea typeface="+mn-ea"/>
                <a:cs typeface="+mn-cs"/>
              </a:rPr>
              <a:t>Heartbleed bug; Shellshock (BashBug); </a:t>
            </a:r>
            <a:r>
              <a:rPr lang="en-US" sz="2400" kern="1200" dirty="0" smtClean="0">
                <a:solidFill>
                  <a:srgbClr val="000000"/>
                </a:solidFill>
                <a:latin typeface="Arial (Body)"/>
                <a:ea typeface="+mn-ea"/>
                <a:cs typeface="+mn-cs"/>
              </a:rPr>
              <a:t>F</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R</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E</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A</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K</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414249330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Social Network Security Issues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939236"/>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Social networks an environment </a:t>
            </a:r>
            <a:r>
              <a:rPr lang="en-US" sz="2400" kern="1200" dirty="0" smtClean="0">
                <a:solidFill>
                  <a:srgbClr val="000000"/>
                </a:solidFill>
                <a:latin typeface="Arial (Body)"/>
                <a:ea typeface="+mn-ea"/>
                <a:cs typeface="+mn-cs"/>
              </a:rPr>
              <a:t>for:</a:t>
            </a:r>
            <a:endParaRPr lang="en-US" sz="2400" kern="1200" dirty="0">
              <a:solidFill>
                <a:srgbClr val="000000"/>
              </a:solidFill>
              <a:latin typeface="Arial (Body)"/>
              <a:ea typeface="+mn-ea"/>
              <a:cs typeface="+mn-cs"/>
            </a:endParaRPr>
          </a:p>
          <a:p>
            <a:pPr marL="741553" lvl="1" indent="-284353">
              <a:spcAft>
                <a:spcPct val="0"/>
              </a:spcAft>
              <a:buSzPts val="2400"/>
            </a:pPr>
            <a:r>
              <a:rPr lang="en-US" sz="2400" kern="1200" dirty="0">
                <a:solidFill>
                  <a:srgbClr val="000000"/>
                </a:solidFill>
                <a:latin typeface="Arial (Body)"/>
                <a:ea typeface="+mn-ea"/>
                <a:cs typeface="+mn-cs"/>
              </a:rPr>
              <a:t>Viruses, site takeovers, identity fraud, malware-loaded apps, click hijacking, phishing, spam</a:t>
            </a:r>
          </a:p>
          <a:p>
            <a:pPr marL="255651" lvl="0" indent="-255651">
              <a:spcAft>
                <a:spcPct val="0"/>
              </a:spcAft>
              <a:buSzPts val="2400"/>
              <a:tabLst/>
            </a:pPr>
            <a:r>
              <a:rPr lang="en-US" sz="2400" kern="1200" dirty="0">
                <a:solidFill>
                  <a:srgbClr val="000000"/>
                </a:solidFill>
                <a:latin typeface="Arial (Body)"/>
                <a:ea typeface="+mn-ea"/>
                <a:cs typeface="+mn-cs"/>
              </a:rPr>
              <a:t>Manual sharing scams</a:t>
            </a:r>
          </a:p>
          <a:p>
            <a:pPr marL="741553" lvl="1" indent="-284353">
              <a:spcAft>
                <a:spcPct val="0"/>
              </a:spcAft>
              <a:buSzPts val="2400"/>
            </a:pPr>
            <a:r>
              <a:rPr lang="en-US" sz="2400" kern="1200" dirty="0">
                <a:solidFill>
                  <a:srgbClr val="000000"/>
                </a:solidFill>
                <a:latin typeface="Arial (Body)"/>
                <a:ea typeface="+mn-ea"/>
                <a:cs typeface="+mn-cs"/>
              </a:rPr>
              <a:t>Sharing of files that link to malicious sites</a:t>
            </a:r>
          </a:p>
          <a:p>
            <a:pPr marL="255651" lvl="0" indent="-255651">
              <a:spcAft>
                <a:spcPct val="0"/>
              </a:spcAft>
              <a:buSzPts val="2400"/>
              <a:tabLst/>
            </a:pPr>
            <a:r>
              <a:rPr lang="en-US" sz="2400" kern="1200" dirty="0">
                <a:solidFill>
                  <a:srgbClr val="000000"/>
                </a:solidFill>
                <a:latin typeface="Arial (Body)"/>
                <a:ea typeface="+mn-ea"/>
                <a:cs typeface="+mn-cs"/>
              </a:rPr>
              <a:t>Fake offerings, fake Like buttons, and fake apps</a:t>
            </a:r>
          </a:p>
        </p:txBody>
      </p:sp>
    </p:spTree>
    <p:extLst>
      <p:ext uri="{BB962C8B-B14F-4D97-AF65-F5344CB8AC3E}">
        <p14:creationId xmlns:p14="http://schemas.microsoft.com/office/powerpoint/2010/main" val="22258535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Mobile Platform Security Issues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362429"/>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Little public awareness of mobile device vulnerabilities</a:t>
            </a:r>
          </a:p>
          <a:p>
            <a:pPr marL="255651" lvl="0" indent="-255651">
              <a:spcAft>
                <a:spcPct val="0"/>
              </a:spcAft>
              <a:buSzPts val="2400"/>
              <a:tabLst/>
            </a:pPr>
            <a:r>
              <a:rPr lang="en-US" sz="2400" kern="1200" dirty="0">
                <a:solidFill>
                  <a:srgbClr val="000000"/>
                </a:solidFill>
                <a:latin typeface="Arial (Body)"/>
                <a:ea typeface="+mn-ea"/>
                <a:cs typeface="+mn-cs"/>
              </a:rPr>
              <a:t>2016: 18 million mobile malware infections</a:t>
            </a:r>
          </a:p>
          <a:p>
            <a:pPr marL="255651" lvl="0" indent="-255651">
              <a:spcAft>
                <a:spcPct val="0"/>
              </a:spcAft>
              <a:buSzPts val="2400"/>
              <a:tabLst/>
            </a:pPr>
            <a:r>
              <a:rPr lang="en-US" sz="2400" kern="1200" dirty="0">
                <a:solidFill>
                  <a:srgbClr val="000000"/>
                </a:solidFill>
                <a:latin typeface="Arial (Body)"/>
                <a:ea typeface="+mn-ea"/>
                <a:cs typeface="+mn-cs"/>
              </a:rPr>
              <a:t>Vishing</a:t>
            </a:r>
          </a:p>
          <a:p>
            <a:pPr marL="255651" lvl="0" indent="-255651">
              <a:spcAft>
                <a:spcPct val="0"/>
              </a:spcAft>
              <a:buSzPts val="2400"/>
              <a:tabLst/>
            </a:pPr>
            <a:r>
              <a:rPr lang="en-US" sz="2400" kern="1200" dirty="0">
                <a:solidFill>
                  <a:srgbClr val="000000"/>
                </a:solidFill>
                <a:latin typeface="Arial (Body)"/>
                <a:ea typeface="+mn-ea"/>
                <a:cs typeface="+mn-cs"/>
              </a:rPr>
              <a:t>Smishing</a:t>
            </a:r>
          </a:p>
          <a:p>
            <a:pPr marL="255651" lvl="0" indent="-255651">
              <a:spcAft>
                <a:spcPct val="0"/>
              </a:spcAft>
              <a:buSzPts val="2400"/>
              <a:tabLst/>
            </a:pPr>
            <a:r>
              <a:rPr lang="en-US" sz="24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M</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 spoofing</a:t>
            </a:r>
            <a:endParaRPr lang="en-US" sz="2400" kern="1200" dirty="0">
              <a:solidFill>
                <a:srgbClr val="000000"/>
              </a:solidFill>
              <a:latin typeface="Arial (Body)"/>
              <a:ea typeface="+mn-ea"/>
              <a:cs typeface="+mn-cs"/>
            </a:endParaRPr>
          </a:p>
          <a:p>
            <a:pPr marL="255651" lvl="0" indent="-255651">
              <a:spcAft>
                <a:spcPct val="0"/>
              </a:spcAft>
              <a:buSzPts val="2400"/>
              <a:tabLst/>
            </a:pPr>
            <a:r>
              <a:rPr lang="en-US" sz="2400" kern="1200" dirty="0">
                <a:solidFill>
                  <a:srgbClr val="000000"/>
                </a:solidFill>
                <a:latin typeface="Arial (Body)"/>
                <a:ea typeface="+mn-ea"/>
                <a:cs typeface="+mn-cs"/>
              </a:rPr>
              <a:t>Madware</a:t>
            </a:r>
          </a:p>
        </p:txBody>
      </p:sp>
    </p:spTree>
    <p:extLst>
      <p:ext uri="{BB962C8B-B14F-4D97-AF65-F5344CB8AC3E}">
        <p14:creationId xmlns:p14="http://schemas.microsoft.com/office/powerpoint/2010/main" val="254288174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Insight on Technology: Think Your Smartphone is Secure?</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447067"/>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Class Discussion</a:t>
            </a:r>
          </a:p>
          <a:p>
            <a:pPr marL="741553" lvl="1" indent="-284353">
              <a:spcAft>
                <a:spcPct val="0"/>
              </a:spcAft>
              <a:buSzPts val="2400"/>
              <a:defRPr/>
            </a:pPr>
            <a:r>
              <a:rPr lang="en-US" altLang="en-US" sz="2400" kern="1200" dirty="0">
                <a:solidFill>
                  <a:srgbClr val="000000"/>
                </a:solidFill>
                <a:latin typeface="Arial (Body)"/>
                <a:ea typeface="+mn-ea"/>
                <a:cs typeface="+mn-cs"/>
              </a:rPr>
              <a:t>What types of threats do smartphones face?</a:t>
            </a:r>
          </a:p>
          <a:p>
            <a:pPr marL="741553" lvl="1" indent="-284353">
              <a:spcAft>
                <a:spcPct val="0"/>
              </a:spcAft>
              <a:buSzPts val="2400"/>
              <a:defRPr/>
            </a:pPr>
            <a:r>
              <a:rPr lang="en-US" altLang="en-US" sz="2400" kern="1200" dirty="0">
                <a:solidFill>
                  <a:srgbClr val="000000"/>
                </a:solidFill>
                <a:latin typeface="Arial (Body)"/>
                <a:ea typeface="+mn-ea"/>
                <a:cs typeface="+mn-cs"/>
              </a:rPr>
              <a:t>Are there any particular vulnerabilities to mobile devices</a:t>
            </a:r>
          </a:p>
          <a:p>
            <a:pPr marL="741553" lvl="1" indent="-284353">
              <a:spcAft>
                <a:spcPct val="0"/>
              </a:spcAft>
              <a:buSzPts val="2400"/>
              <a:defRPr/>
            </a:pPr>
            <a:r>
              <a:rPr lang="en-US" altLang="en-US" sz="2400" kern="1200" dirty="0">
                <a:solidFill>
                  <a:srgbClr val="000000"/>
                </a:solidFill>
                <a:latin typeface="Arial (Body)"/>
                <a:ea typeface="+mn-ea"/>
                <a:cs typeface="+mn-cs"/>
              </a:rPr>
              <a:t>What qualities of apps make them a vulnerable security point in smartphone use</a:t>
            </a:r>
          </a:p>
          <a:p>
            <a:pPr marL="741553" lvl="1" indent="-284353">
              <a:spcAft>
                <a:spcPct val="0"/>
              </a:spcAft>
              <a:buSzPts val="2400"/>
              <a:defRPr/>
            </a:pPr>
            <a:r>
              <a:rPr lang="en-US" altLang="en-US" sz="2400" kern="1200" dirty="0">
                <a:solidFill>
                  <a:srgbClr val="000000"/>
                </a:solidFill>
                <a:latin typeface="Arial (Body)"/>
                <a:ea typeface="+mn-ea"/>
                <a:cs typeface="+mn-cs"/>
              </a:rPr>
              <a:t>Are apps more or less likely to be subject to threats than traditional </a:t>
            </a:r>
            <a:r>
              <a:rPr lang="en-US" altLang="en-US" sz="2400" kern="1200" dirty="0" smtClean="0">
                <a:solidFill>
                  <a:srgbClr val="000000"/>
                </a:solidFill>
                <a:latin typeface="Arial (Body)"/>
                <a:ea typeface="+mn-ea"/>
                <a:cs typeface="+mn-cs"/>
              </a:rPr>
              <a:t>P</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C software </a:t>
            </a:r>
            <a:r>
              <a:rPr lang="en-US" altLang="en-US" sz="2400" kern="1200" dirty="0">
                <a:solidFill>
                  <a:srgbClr val="000000"/>
                </a:solidFill>
                <a:latin typeface="Arial (Body)"/>
                <a:ea typeface="+mn-ea"/>
                <a:cs typeface="+mn-cs"/>
              </a:rPr>
              <a:t>programs?</a:t>
            </a:r>
          </a:p>
        </p:txBody>
      </p:sp>
    </p:spTree>
    <p:extLst>
      <p:ext uri="{BB962C8B-B14F-4D97-AF65-F5344CB8AC3E}">
        <p14:creationId xmlns:p14="http://schemas.microsoft.com/office/powerpoint/2010/main" val="24801838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Cloud Security Issues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800736"/>
          </a:xfrm>
        </p:spPr>
        <p:txBody>
          <a:bodyPr wrap="square" lIns="91425" tIns="91425" rIns="91425" bIns="91425">
            <a:noAutofit/>
          </a:bodyPr>
          <a:lstStyle/>
          <a:p>
            <a:pPr marL="255651" lvl="0" indent="-255651">
              <a:spcAft>
                <a:spcPct val="0"/>
              </a:spcAft>
              <a:buSzPts val="2400"/>
              <a:tabLst/>
            </a:pPr>
            <a:r>
              <a:rPr lang="en-US" sz="24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o</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 </a:t>
            </a:r>
            <a:r>
              <a:rPr lang="en-US" sz="2400" kern="1200" dirty="0">
                <a:solidFill>
                  <a:srgbClr val="000000"/>
                </a:solidFill>
                <a:latin typeface="Arial (Body)"/>
                <a:ea typeface="+mn-ea"/>
                <a:cs typeface="+mn-cs"/>
              </a:rPr>
              <a:t>attacks</a:t>
            </a:r>
          </a:p>
          <a:p>
            <a:pPr marL="255651" lvl="0" indent="-255651">
              <a:spcAft>
                <a:spcPct val="0"/>
              </a:spcAft>
              <a:buSzPts val="2400"/>
              <a:tabLst/>
            </a:pPr>
            <a:r>
              <a:rPr lang="en-US" sz="2400" kern="1200" dirty="0">
                <a:solidFill>
                  <a:srgbClr val="000000"/>
                </a:solidFill>
                <a:latin typeface="Arial (Body)"/>
                <a:ea typeface="+mn-ea"/>
                <a:cs typeface="+mn-cs"/>
              </a:rPr>
              <a:t>Infrastructure scanning</a:t>
            </a:r>
          </a:p>
          <a:p>
            <a:pPr marL="255651" lvl="0" indent="-255651">
              <a:spcAft>
                <a:spcPct val="0"/>
              </a:spcAft>
              <a:buSzPts val="2400"/>
              <a:tabLst/>
            </a:pPr>
            <a:r>
              <a:rPr lang="en-US" sz="2400" kern="1200" dirty="0">
                <a:solidFill>
                  <a:srgbClr val="000000"/>
                </a:solidFill>
                <a:latin typeface="Arial (Body)"/>
                <a:ea typeface="+mn-ea"/>
                <a:cs typeface="+mn-cs"/>
              </a:rPr>
              <a:t>Lower-tech phishing attacks yield passwords and access</a:t>
            </a:r>
          </a:p>
          <a:p>
            <a:pPr marL="255651" lvl="0" indent="-255651">
              <a:spcAft>
                <a:spcPct val="0"/>
              </a:spcAft>
              <a:buSzPts val="2400"/>
              <a:tabLst/>
            </a:pPr>
            <a:r>
              <a:rPr lang="en-US" sz="2400" kern="1200" dirty="0">
                <a:solidFill>
                  <a:srgbClr val="000000"/>
                </a:solidFill>
                <a:latin typeface="Arial (Body)"/>
                <a:ea typeface="+mn-ea"/>
                <a:cs typeface="+mn-cs"/>
              </a:rPr>
              <a:t>Use of cloud storage to connect linked accounts</a:t>
            </a:r>
          </a:p>
          <a:p>
            <a:pPr marL="255651" lvl="0" indent="-255651">
              <a:spcAft>
                <a:spcPct val="0"/>
              </a:spcAft>
              <a:buSzPts val="2400"/>
              <a:tabLst/>
            </a:pPr>
            <a:r>
              <a:rPr lang="en-US" sz="2400" kern="1200" dirty="0">
                <a:solidFill>
                  <a:srgbClr val="000000"/>
                </a:solidFill>
                <a:latin typeface="Arial (Body)"/>
                <a:ea typeface="+mn-ea"/>
                <a:cs typeface="+mn-cs"/>
              </a:rPr>
              <a:t>Lack of encryption and strong security procedures</a:t>
            </a:r>
          </a:p>
        </p:txBody>
      </p:sp>
    </p:spTree>
    <p:extLst>
      <p:ext uri="{BB962C8B-B14F-4D97-AF65-F5344CB8AC3E}">
        <p14:creationId xmlns:p14="http://schemas.microsoft.com/office/powerpoint/2010/main" val="73531571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Internet of Things Security Issues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800736"/>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Challenging environment to protect</a:t>
            </a:r>
          </a:p>
          <a:p>
            <a:pPr marL="255651" lvl="0" indent="-255651">
              <a:spcAft>
                <a:spcPct val="0"/>
              </a:spcAft>
              <a:buSzPts val="2400"/>
              <a:tabLst/>
            </a:pPr>
            <a:r>
              <a:rPr lang="en-US" sz="2400" kern="1200" dirty="0">
                <a:solidFill>
                  <a:srgbClr val="000000"/>
                </a:solidFill>
                <a:latin typeface="Arial (Body)"/>
                <a:ea typeface="+mn-ea"/>
                <a:cs typeface="+mn-cs"/>
              </a:rPr>
              <a:t>Vast quantity of interconnected links</a:t>
            </a:r>
          </a:p>
          <a:p>
            <a:pPr marL="255651" lvl="0" indent="-255651">
              <a:spcAft>
                <a:spcPct val="0"/>
              </a:spcAft>
              <a:buSzPts val="2400"/>
              <a:tabLst/>
            </a:pPr>
            <a:r>
              <a:rPr lang="en-US" sz="2400" kern="1200" dirty="0">
                <a:solidFill>
                  <a:srgbClr val="000000"/>
                </a:solidFill>
                <a:latin typeface="Arial (Body)"/>
                <a:ea typeface="+mn-ea"/>
                <a:cs typeface="+mn-cs"/>
              </a:rPr>
              <a:t>Near identical devices with long service lives</a:t>
            </a:r>
          </a:p>
          <a:p>
            <a:pPr marL="255651" lvl="0" indent="-255651">
              <a:spcAft>
                <a:spcPct val="0"/>
              </a:spcAft>
              <a:buSzPts val="2400"/>
              <a:tabLst/>
            </a:pPr>
            <a:r>
              <a:rPr lang="en-US" sz="2400" kern="1200" dirty="0">
                <a:solidFill>
                  <a:srgbClr val="000000"/>
                </a:solidFill>
                <a:latin typeface="Arial (Body)"/>
                <a:ea typeface="+mn-ea"/>
                <a:cs typeface="+mn-cs"/>
              </a:rPr>
              <a:t>Many devices have no upgrade features</a:t>
            </a:r>
          </a:p>
          <a:p>
            <a:pPr marL="255651" lvl="0" indent="-255651">
              <a:spcAft>
                <a:spcPct val="0"/>
              </a:spcAft>
              <a:buSzPts val="2400"/>
              <a:tabLst/>
            </a:pPr>
            <a:r>
              <a:rPr lang="en-US" sz="2400" kern="1200" dirty="0">
                <a:solidFill>
                  <a:srgbClr val="000000"/>
                </a:solidFill>
                <a:latin typeface="Arial (Body)"/>
                <a:ea typeface="+mn-ea"/>
                <a:cs typeface="+mn-cs"/>
              </a:rPr>
              <a:t>Little visibility into workings, data, or security</a:t>
            </a:r>
          </a:p>
        </p:txBody>
      </p:sp>
    </p:spTree>
    <p:extLst>
      <p:ext uri="{BB962C8B-B14F-4D97-AF65-F5344CB8AC3E}">
        <p14:creationId xmlns:p14="http://schemas.microsoft.com/office/powerpoint/2010/main" val="30444724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altLang="en-US" kern="1200" dirty="0" smtClean="0">
                <a:latin typeface="Times New Roman" panose="02020603050405020304" pitchFamily="18" charset="0"/>
                <a:ea typeface="+mj-ea"/>
                <a:cs typeface="Times New Roman" panose="02020603050405020304" pitchFamily="18" charset="0"/>
              </a:rPr>
              <a:t>Cyberwar: M</a:t>
            </a:r>
            <a:r>
              <a:rPr lang="en-US" altLang="en-US" sz="100" kern="1200" dirty="0" smtClean="0">
                <a:latin typeface="Times New Roman" panose="02020603050405020304" pitchFamily="18" charset="0"/>
                <a:ea typeface="+mj-ea"/>
                <a:cs typeface="Times New Roman" panose="02020603050405020304" pitchFamily="18" charset="0"/>
              </a:rPr>
              <a:t> </a:t>
            </a:r>
            <a:r>
              <a:rPr lang="en-US" altLang="en-US" kern="1200" dirty="0" smtClean="0">
                <a:latin typeface="Times New Roman" panose="02020603050405020304" pitchFamily="18" charset="0"/>
                <a:ea typeface="+mj-ea"/>
                <a:cs typeface="Times New Roman" panose="02020603050405020304" pitchFamily="18" charset="0"/>
              </a:rPr>
              <a:t>A</a:t>
            </a:r>
            <a:r>
              <a:rPr lang="en-US" altLang="en-US" sz="100" kern="1200" dirty="0" smtClean="0">
                <a:latin typeface="Times New Roman" panose="02020603050405020304" pitchFamily="18" charset="0"/>
                <a:ea typeface="+mj-ea"/>
                <a:cs typeface="Times New Roman" panose="02020603050405020304" pitchFamily="18" charset="0"/>
              </a:rPr>
              <a:t> </a:t>
            </a:r>
            <a:r>
              <a:rPr lang="en-US" altLang="en-US" kern="1200" dirty="0" smtClean="0">
                <a:latin typeface="Times New Roman" panose="02020603050405020304" pitchFamily="18" charset="0"/>
                <a:ea typeface="+mj-ea"/>
                <a:cs typeface="Times New Roman" panose="02020603050405020304" pitchFamily="18" charset="0"/>
              </a:rPr>
              <a:t>D 2.0</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447067"/>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Class Discussion</a:t>
            </a:r>
          </a:p>
          <a:p>
            <a:pPr marL="741553" lvl="1" indent="-284353">
              <a:spcAft>
                <a:spcPct val="0"/>
              </a:spcAft>
              <a:buSzPts val="2400"/>
              <a:defRPr/>
            </a:pPr>
            <a:r>
              <a:rPr lang="en-US" sz="2400" kern="1200" dirty="0">
                <a:solidFill>
                  <a:srgbClr val="000000"/>
                </a:solidFill>
                <a:latin typeface="Arial (Body)"/>
                <a:ea typeface="+mn-ea"/>
                <a:cs typeface="+mn-cs"/>
              </a:rPr>
              <a:t>What is the difference between cyberwar and </a:t>
            </a:r>
            <a:r>
              <a:rPr lang="en-US" sz="2400" kern="1200" dirty="0" smtClean="0">
                <a:solidFill>
                  <a:srgbClr val="000000"/>
                </a:solidFill>
                <a:latin typeface="Arial (Body)"/>
                <a:ea typeface="+mn-ea"/>
                <a:cs typeface="+mn-cs"/>
              </a:rPr>
              <a:t>cyberespionage?</a:t>
            </a:r>
            <a:endParaRPr lang="en-US" sz="2400" kern="1200" dirty="0">
              <a:solidFill>
                <a:srgbClr val="000000"/>
              </a:solidFill>
              <a:latin typeface="Arial (Body)"/>
              <a:ea typeface="+mn-ea"/>
              <a:cs typeface="+mn-cs"/>
            </a:endParaRPr>
          </a:p>
          <a:p>
            <a:pPr marL="741553" lvl="1" indent="-284353">
              <a:spcAft>
                <a:spcPct val="0"/>
              </a:spcAft>
              <a:buSzPts val="2400"/>
              <a:defRPr/>
            </a:pPr>
            <a:r>
              <a:rPr lang="en-US" sz="2400" kern="1200" dirty="0">
                <a:solidFill>
                  <a:srgbClr val="000000"/>
                </a:solidFill>
                <a:latin typeface="Arial (Body)"/>
                <a:ea typeface="+mn-ea"/>
                <a:cs typeface="+mn-cs"/>
              </a:rPr>
              <a:t>Why has cyberwar become potentially more devastating in the past decade?</a:t>
            </a:r>
          </a:p>
          <a:p>
            <a:pPr marL="741553" lvl="1" indent="-284353">
              <a:spcAft>
                <a:spcPct val="0"/>
              </a:spcAft>
              <a:buSzPts val="2400"/>
              <a:defRPr/>
            </a:pPr>
            <a:r>
              <a:rPr lang="en-US" sz="2400" kern="1200" dirty="0">
                <a:solidFill>
                  <a:srgbClr val="000000"/>
                </a:solidFill>
                <a:latin typeface="Arial (Body)"/>
                <a:ea typeface="+mn-ea"/>
                <a:cs typeface="+mn-cs"/>
              </a:rPr>
              <a:t>What damage can be done by cyberweapons like Stuxnet?</a:t>
            </a:r>
          </a:p>
          <a:p>
            <a:pPr marL="741553" lvl="1" indent="-284353">
              <a:spcAft>
                <a:spcPct val="0"/>
              </a:spcAft>
              <a:buSzPts val="2400"/>
              <a:defRPr/>
            </a:pPr>
            <a:r>
              <a:rPr lang="en-US" sz="2400" kern="1200" dirty="0">
                <a:solidFill>
                  <a:srgbClr val="000000"/>
                </a:solidFill>
                <a:latin typeface="Arial (Body)"/>
                <a:ea typeface="+mn-ea"/>
                <a:cs typeface="+mn-cs"/>
              </a:rPr>
              <a:t>Is it possible to find a political solution to </a:t>
            </a:r>
            <a:r>
              <a:rPr lang="en-US" sz="2400" kern="1200" dirty="0" smtClean="0">
                <a:solidFill>
                  <a:srgbClr val="000000"/>
                </a:solidFill>
                <a:latin typeface="Arial (Body)"/>
                <a:ea typeface="+mn-ea"/>
                <a:cs typeface="+mn-cs"/>
              </a:rPr>
              <a:t>M</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A</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D 2.0</a:t>
            </a:r>
            <a:r>
              <a:rPr lang="en-US" sz="2400" kern="1200" dirty="0">
                <a:solidFill>
                  <a:srgbClr val="000000"/>
                </a:solidFill>
                <a:latin typeface="Arial (Body)"/>
                <a:ea typeface="+mn-ea"/>
                <a:cs typeface="+mn-cs"/>
              </a:rPr>
              <a:t>?</a:t>
            </a:r>
          </a:p>
        </p:txBody>
      </p:sp>
    </p:spTree>
    <p:extLst>
      <p:ext uri="{BB962C8B-B14F-4D97-AF65-F5344CB8AC3E}">
        <p14:creationId xmlns:p14="http://schemas.microsoft.com/office/powerpoint/2010/main" val="98607748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Technology Solutions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4085704"/>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Protecting Internet communications</a:t>
            </a:r>
          </a:p>
          <a:p>
            <a:pPr marL="741553" lvl="1" indent="-284353">
              <a:spcAft>
                <a:spcPct val="0"/>
              </a:spcAft>
              <a:buSzPts val="2400"/>
            </a:pPr>
            <a:r>
              <a:rPr lang="en-US" sz="2400" kern="1200" dirty="0">
                <a:solidFill>
                  <a:srgbClr val="000000"/>
                </a:solidFill>
                <a:latin typeface="Arial (Body)"/>
                <a:ea typeface="+mn-ea"/>
                <a:cs typeface="+mn-cs"/>
              </a:rPr>
              <a:t>Encryption</a:t>
            </a:r>
          </a:p>
          <a:p>
            <a:pPr marL="255651" lvl="0" indent="-255651">
              <a:spcAft>
                <a:spcPct val="0"/>
              </a:spcAft>
              <a:buSzPts val="2400"/>
              <a:tabLst/>
            </a:pPr>
            <a:r>
              <a:rPr lang="en-US" sz="2400" kern="1200" dirty="0">
                <a:solidFill>
                  <a:srgbClr val="000000"/>
                </a:solidFill>
                <a:latin typeface="Arial (Body)"/>
                <a:ea typeface="+mn-ea"/>
                <a:cs typeface="+mn-cs"/>
              </a:rPr>
              <a:t>Securing channels of communication</a:t>
            </a:r>
          </a:p>
          <a:p>
            <a:pPr marL="741553" lvl="1" indent="-284353">
              <a:spcAft>
                <a:spcPct val="0"/>
              </a:spcAft>
              <a:buSzPts val="2400"/>
            </a:pPr>
            <a:r>
              <a:rPr lang="en-US" sz="24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L</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T</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L</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 V</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N</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a:t>
            </a:r>
            <a:r>
              <a:rPr lang="en-US" sz="2400" kern="1200" dirty="0">
                <a:solidFill>
                  <a:srgbClr val="000000"/>
                </a:solidFill>
                <a:latin typeface="Arial (Body)"/>
                <a:ea typeface="+mn-ea"/>
                <a:cs typeface="+mn-cs"/>
              </a:rPr>
              <a:t>, Wi-Fi</a:t>
            </a:r>
          </a:p>
          <a:p>
            <a:pPr marL="255651" lvl="0" indent="-255651">
              <a:spcAft>
                <a:spcPct val="0"/>
              </a:spcAft>
              <a:buSzPts val="2400"/>
              <a:tabLst/>
            </a:pPr>
            <a:r>
              <a:rPr lang="en-US" sz="2400" kern="1200" dirty="0" smtClean="0">
                <a:solidFill>
                  <a:srgbClr val="000000"/>
                </a:solidFill>
                <a:latin typeface="Arial (Body)"/>
                <a:ea typeface="+mn-ea"/>
                <a:cs typeface="+mn-cs"/>
              </a:rPr>
              <a:t>Protecting </a:t>
            </a:r>
            <a:r>
              <a:rPr lang="en-US" sz="2400" kern="1200" dirty="0">
                <a:solidFill>
                  <a:srgbClr val="000000"/>
                </a:solidFill>
                <a:latin typeface="Arial (Body)"/>
                <a:ea typeface="+mn-ea"/>
                <a:cs typeface="+mn-cs"/>
              </a:rPr>
              <a:t>networks</a:t>
            </a:r>
          </a:p>
          <a:p>
            <a:pPr marL="741553" lvl="1" indent="-284353">
              <a:spcAft>
                <a:spcPct val="0"/>
              </a:spcAft>
              <a:buSzPts val="2400"/>
            </a:pPr>
            <a:r>
              <a:rPr lang="en-US" sz="2400" kern="1200" dirty="0">
                <a:solidFill>
                  <a:srgbClr val="000000"/>
                </a:solidFill>
                <a:latin typeface="Arial (Body)"/>
                <a:ea typeface="+mn-ea"/>
                <a:cs typeface="+mn-cs"/>
              </a:rPr>
              <a:t>Firewalls, proxy servers, </a:t>
            </a:r>
            <a:r>
              <a:rPr lang="en-US" sz="2400" kern="1200" dirty="0" smtClean="0">
                <a:solidFill>
                  <a:srgbClr val="000000"/>
                </a:solidFill>
                <a:latin typeface="Arial (Body)"/>
                <a:ea typeface="+mn-ea"/>
                <a:cs typeface="+mn-cs"/>
              </a:rPr>
              <a:t>I</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a:t>
            </a:r>
            <a:r>
              <a:rPr lang="en-US" sz="2400" kern="1200" dirty="0">
                <a:solidFill>
                  <a:srgbClr val="000000"/>
                </a:solidFill>
                <a:latin typeface="Arial (Body)"/>
                <a:ea typeface="+mn-ea"/>
                <a:cs typeface="+mn-cs"/>
              </a:rPr>
              <a:t>, </a:t>
            </a:r>
            <a:r>
              <a:rPr lang="en-US" sz="2400" kern="1200" dirty="0" smtClean="0">
                <a:solidFill>
                  <a:srgbClr val="000000"/>
                </a:solidFill>
                <a:latin typeface="Arial (Body)"/>
                <a:ea typeface="+mn-ea"/>
                <a:cs typeface="+mn-cs"/>
              </a:rPr>
              <a:t>I</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a:t>
            </a:r>
            <a:endParaRPr lang="en-US" sz="2400" kern="1200" dirty="0">
              <a:solidFill>
                <a:srgbClr val="000000"/>
              </a:solidFill>
              <a:latin typeface="Arial (Body)"/>
              <a:ea typeface="+mn-ea"/>
              <a:cs typeface="+mn-cs"/>
            </a:endParaRPr>
          </a:p>
          <a:p>
            <a:pPr marL="255651" lvl="0" indent="-255651">
              <a:spcAft>
                <a:spcPct val="0"/>
              </a:spcAft>
              <a:buSzPts val="2400"/>
              <a:tabLst/>
            </a:pPr>
            <a:r>
              <a:rPr lang="en-US" sz="2400" kern="1200" dirty="0">
                <a:solidFill>
                  <a:srgbClr val="000000"/>
                </a:solidFill>
                <a:latin typeface="Arial (Body)"/>
                <a:ea typeface="+mn-ea"/>
                <a:cs typeface="+mn-cs"/>
              </a:rPr>
              <a:t>Protecting servers and </a:t>
            </a:r>
            <a:r>
              <a:rPr lang="en-US" sz="2400" kern="1200" dirty="0" smtClean="0">
                <a:solidFill>
                  <a:srgbClr val="000000"/>
                </a:solidFill>
                <a:latin typeface="Arial (Body)"/>
                <a:ea typeface="+mn-ea"/>
                <a:cs typeface="+mn-cs"/>
              </a:rPr>
              <a:t>clients</a:t>
            </a:r>
            <a:endParaRPr lang="en-US" sz="2400" kern="1200" dirty="0">
              <a:solidFill>
                <a:srgbClr val="000000"/>
              </a:solidFill>
              <a:latin typeface="Arial (Body)"/>
              <a:ea typeface="+mn-ea"/>
              <a:cs typeface="+mn-cs"/>
            </a:endParaRPr>
          </a:p>
          <a:p>
            <a:pPr marL="741553" lvl="1" indent="-284353">
              <a:spcAft>
                <a:spcPct val="0"/>
              </a:spcAft>
              <a:buSzPts val="2400"/>
            </a:pPr>
            <a:r>
              <a:rPr lang="en-US" sz="2400" kern="1200" dirty="0" smtClean="0">
                <a:solidFill>
                  <a:srgbClr val="000000"/>
                </a:solidFill>
                <a:latin typeface="Arial (Body)"/>
                <a:ea typeface="+mn-ea"/>
                <a:cs typeface="+mn-cs"/>
              </a:rPr>
              <a:t>O</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 security</a:t>
            </a:r>
            <a:r>
              <a:rPr lang="en-US" sz="2400" kern="1200" dirty="0">
                <a:solidFill>
                  <a:srgbClr val="000000"/>
                </a:solidFill>
                <a:latin typeface="Arial (Body)"/>
                <a:ea typeface="+mn-ea"/>
                <a:cs typeface="+mn-cs"/>
              </a:rPr>
              <a:t>, anti-virus software</a:t>
            </a:r>
          </a:p>
        </p:txBody>
      </p:sp>
    </p:spTree>
    <p:extLst>
      <p:ext uri="{BB962C8B-B14F-4D97-AF65-F5344CB8AC3E}">
        <p14:creationId xmlns:p14="http://schemas.microsoft.com/office/powerpoint/2010/main" val="25994421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Figure </a:t>
            </a:r>
            <a:r>
              <a:rPr lang="en-IN" kern="1200" dirty="0" smtClean="0">
                <a:latin typeface="Times New Roman" panose="02020603050405020304" pitchFamily="18" charset="0"/>
                <a:ea typeface="+mj-ea"/>
                <a:cs typeface="Times New Roman" panose="02020603050405020304" pitchFamily="18" charset="0"/>
              </a:rPr>
              <a:t>5.5 </a:t>
            </a:r>
            <a:r>
              <a:rPr lang="en-IN" kern="1200" dirty="0" smtClean="0">
                <a:latin typeface="Times New Roman" panose="02020603050405020304" pitchFamily="18" charset="0"/>
                <a:ea typeface="+mj-ea"/>
                <a:cs typeface="Times New Roman" panose="02020603050405020304" pitchFamily="18" charset="0"/>
              </a:rPr>
              <a:t>Tools Available to Achieve Site Security</a:t>
            </a:r>
            <a:endParaRPr lang="en-US" kern="1200" dirty="0">
              <a:latin typeface="Times New Roman" panose="02020603050405020304" pitchFamily="18" charset="0"/>
              <a:ea typeface="+mj-ea"/>
              <a:cs typeface="Times New Roman" panose="02020603050405020304" pitchFamily="18" charset="0"/>
            </a:endParaRPr>
          </a:p>
        </p:txBody>
      </p:sp>
      <p:pic>
        <p:nvPicPr>
          <p:cNvPr id="3" name="Picture 2" descr="A Web diagram depicts the different tools available to achieve site security. The diagram shows Security Management in the center and the following points surrounding it. Authentication Procedures, Encryption, Network Security Protocols, Virtual Private Networks, Firewalls, Proxy Servers, Intrusion Detection or Prevention, Automated Software Updates, Anti-Virus Software, Access Control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3452" y="1635144"/>
            <a:ext cx="7197096" cy="4461174"/>
          </a:xfrm>
          <a:prstGeom prst="rect">
            <a:avLst/>
          </a:prstGeom>
        </p:spPr>
      </p:pic>
    </p:spTree>
    <p:extLst>
      <p:ext uri="{BB962C8B-B14F-4D97-AF65-F5344CB8AC3E}">
        <p14:creationId xmlns:p14="http://schemas.microsoft.com/office/powerpoint/2010/main" val="267253915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Encryption</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4648200"/>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Encryption</a:t>
            </a:r>
          </a:p>
          <a:p>
            <a:pPr marL="741553" lvl="1" indent="-284353">
              <a:spcAft>
                <a:spcPct val="0"/>
              </a:spcAft>
              <a:buSzPts val="2400"/>
            </a:pPr>
            <a:r>
              <a:rPr lang="en-US" sz="2400" kern="1200" dirty="0">
                <a:solidFill>
                  <a:srgbClr val="000000"/>
                </a:solidFill>
                <a:latin typeface="Arial (Body)"/>
                <a:ea typeface="+mn-ea"/>
                <a:cs typeface="+mn-cs"/>
              </a:rPr>
              <a:t>Transforms data into cipher text readable only by sender and receiver</a:t>
            </a:r>
          </a:p>
          <a:p>
            <a:pPr marL="741553" lvl="1" indent="-284353">
              <a:spcAft>
                <a:spcPct val="0"/>
              </a:spcAft>
              <a:buSzPts val="2400"/>
            </a:pPr>
            <a:r>
              <a:rPr lang="en-US" sz="2400" kern="1200" dirty="0">
                <a:solidFill>
                  <a:srgbClr val="000000"/>
                </a:solidFill>
                <a:latin typeface="Arial (Body)"/>
                <a:ea typeface="+mn-ea"/>
                <a:cs typeface="+mn-cs"/>
              </a:rPr>
              <a:t>Secures stored information and information transmission</a:t>
            </a:r>
          </a:p>
          <a:p>
            <a:pPr marL="741553" lvl="1" indent="-284353">
              <a:spcAft>
                <a:spcPct val="0"/>
              </a:spcAft>
              <a:buSzPts val="2400"/>
            </a:pPr>
            <a:r>
              <a:rPr lang="en-US" sz="2400" kern="1200" dirty="0">
                <a:solidFill>
                  <a:srgbClr val="000000"/>
                </a:solidFill>
                <a:latin typeface="Arial (Body)"/>
                <a:ea typeface="+mn-ea"/>
                <a:cs typeface="+mn-cs"/>
              </a:rPr>
              <a:t>Provides 4 of 6 key dimensions of e-commerce </a:t>
            </a:r>
            <a:r>
              <a:rPr lang="en-US" sz="2400" kern="1200" dirty="0" smtClean="0">
                <a:solidFill>
                  <a:srgbClr val="000000"/>
                </a:solidFill>
                <a:latin typeface="Arial (Body)"/>
                <a:ea typeface="+mn-ea"/>
                <a:cs typeface="+mn-cs"/>
              </a:rPr>
              <a:t>security:</a:t>
            </a:r>
            <a:endParaRPr lang="en-US" sz="2400" kern="1200" dirty="0">
              <a:solidFill>
                <a:srgbClr val="000000"/>
              </a:solidFill>
              <a:latin typeface="Arial (Body)"/>
              <a:ea typeface="+mn-ea"/>
              <a:cs typeface="+mn-cs"/>
            </a:endParaRPr>
          </a:p>
          <a:p>
            <a:pPr marL="1144778" lvl="2" indent="-230378">
              <a:spcAft>
                <a:spcPct val="0"/>
              </a:spcAft>
              <a:buSzPts val="2400"/>
            </a:pPr>
            <a:r>
              <a:rPr lang="en-US" sz="2400" kern="1200" dirty="0">
                <a:solidFill>
                  <a:srgbClr val="000000"/>
                </a:solidFill>
                <a:latin typeface="Arial (Body)"/>
                <a:ea typeface="+mn-ea"/>
                <a:cs typeface="+mn-cs"/>
              </a:rPr>
              <a:t>Message integrity</a:t>
            </a:r>
          </a:p>
          <a:p>
            <a:pPr marL="1144778" lvl="2" indent="-230378">
              <a:spcAft>
                <a:spcPct val="0"/>
              </a:spcAft>
              <a:buSzPts val="2400"/>
            </a:pPr>
            <a:r>
              <a:rPr lang="en-US" sz="2400" kern="1200" dirty="0">
                <a:solidFill>
                  <a:srgbClr val="000000"/>
                </a:solidFill>
                <a:latin typeface="Arial (Body)"/>
                <a:ea typeface="+mn-ea"/>
                <a:cs typeface="+mn-cs"/>
              </a:rPr>
              <a:t>Nonrepudiation</a:t>
            </a:r>
          </a:p>
          <a:p>
            <a:pPr marL="1144778" lvl="2" indent="-230378">
              <a:spcAft>
                <a:spcPct val="0"/>
              </a:spcAft>
              <a:buSzPts val="2400"/>
            </a:pPr>
            <a:r>
              <a:rPr lang="en-US" sz="2400" kern="1200" dirty="0">
                <a:solidFill>
                  <a:srgbClr val="000000"/>
                </a:solidFill>
                <a:latin typeface="Arial (Body)"/>
                <a:ea typeface="+mn-ea"/>
                <a:cs typeface="+mn-cs"/>
              </a:rPr>
              <a:t>Authentication</a:t>
            </a:r>
          </a:p>
          <a:p>
            <a:pPr marL="1144778" lvl="2" indent="-230378">
              <a:spcAft>
                <a:spcPct val="0"/>
              </a:spcAft>
              <a:buSzPts val="2400"/>
            </a:pPr>
            <a:r>
              <a:rPr lang="en-US" sz="2400" kern="1200" dirty="0">
                <a:solidFill>
                  <a:srgbClr val="000000"/>
                </a:solidFill>
                <a:latin typeface="Arial (Body)"/>
                <a:ea typeface="+mn-ea"/>
                <a:cs typeface="+mn-cs"/>
              </a:rPr>
              <a:t>Confidentiality</a:t>
            </a:r>
          </a:p>
        </p:txBody>
      </p:sp>
    </p:spTree>
    <p:extLst>
      <p:ext uri="{BB962C8B-B14F-4D97-AF65-F5344CB8AC3E}">
        <p14:creationId xmlns:p14="http://schemas.microsoft.com/office/powerpoint/2010/main" val="418941609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Symmetric Key Cryptography</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731761"/>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Sender and receiver use same digital key to encrypt and decrypt message</a:t>
            </a:r>
          </a:p>
          <a:p>
            <a:pPr marL="255651" lvl="0" indent="-255651">
              <a:spcAft>
                <a:spcPct val="0"/>
              </a:spcAft>
              <a:buSzPts val="2400"/>
              <a:tabLst/>
            </a:pPr>
            <a:r>
              <a:rPr lang="en-US" sz="2400" kern="1200" dirty="0">
                <a:solidFill>
                  <a:srgbClr val="000000"/>
                </a:solidFill>
                <a:latin typeface="Arial (Body)"/>
                <a:ea typeface="+mn-ea"/>
                <a:cs typeface="+mn-cs"/>
              </a:rPr>
              <a:t>Requires different set of keys for each transaction</a:t>
            </a:r>
          </a:p>
          <a:p>
            <a:pPr marL="255651" lvl="0" indent="-255651">
              <a:spcAft>
                <a:spcPct val="0"/>
              </a:spcAft>
              <a:buSzPts val="2400"/>
              <a:tabLst/>
            </a:pPr>
            <a:r>
              <a:rPr lang="en-US" sz="2400" kern="1200" dirty="0">
                <a:solidFill>
                  <a:srgbClr val="000000"/>
                </a:solidFill>
                <a:latin typeface="Arial (Body)"/>
                <a:ea typeface="+mn-ea"/>
                <a:cs typeface="+mn-cs"/>
              </a:rPr>
              <a:t>Strength of encryption: Length of binary </a:t>
            </a:r>
            <a:r>
              <a:rPr lang="en-US" sz="2400" kern="1200" dirty="0" smtClean="0">
                <a:solidFill>
                  <a:srgbClr val="000000"/>
                </a:solidFill>
                <a:latin typeface="Arial (Body)"/>
                <a:ea typeface="+mn-ea"/>
                <a:cs typeface="+mn-cs"/>
              </a:rPr>
              <a:t>key</a:t>
            </a:r>
            <a:endParaRPr lang="en-US" sz="2400" kern="1200" dirty="0">
              <a:solidFill>
                <a:srgbClr val="000000"/>
              </a:solidFill>
              <a:latin typeface="Arial (Body)"/>
              <a:ea typeface="+mn-ea"/>
              <a:cs typeface="+mn-cs"/>
            </a:endParaRPr>
          </a:p>
          <a:p>
            <a:pPr marL="255651" lvl="0" indent="-255651">
              <a:spcAft>
                <a:spcPct val="0"/>
              </a:spcAft>
              <a:buSzPts val="2400"/>
              <a:tabLst/>
            </a:pPr>
            <a:r>
              <a:rPr lang="en-US" sz="2400" kern="1200" dirty="0">
                <a:solidFill>
                  <a:srgbClr val="000000"/>
                </a:solidFill>
                <a:latin typeface="Arial (Body)"/>
                <a:ea typeface="+mn-ea"/>
                <a:cs typeface="+mn-cs"/>
              </a:rPr>
              <a:t>Data Encryption Standard </a:t>
            </a:r>
            <a:r>
              <a:rPr lang="en-US" sz="2400" kern="1200" dirty="0" smtClean="0">
                <a:solidFill>
                  <a:srgbClr val="000000"/>
                </a:solidFill>
                <a:latin typeface="Arial (Body)"/>
                <a:ea typeface="+mn-ea"/>
                <a:cs typeface="+mn-cs"/>
              </a:rPr>
              <a:t>(D</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E</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a:t>
            </a:r>
            <a:endParaRPr lang="en-US" sz="2400" kern="1200" dirty="0">
              <a:solidFill>
                <a:srgbClr val="000000"/>
              </a:solidFill>
              <a:latin typeface="Arial (Body)"/>
              <a:ea typeface="+mn-ea"/>
              <a:cs typeface="+mn-cs"/>
            </a:endParaRPr>
          </a:p>
          <a:p>
            <a:pPr marL="255651" lvl="0" indent="-255651">
              <a:spcAft>
                <a:spcPct val="0"/>
              </a:spcAft>
              <a:buSzPts val="2400"/>
              <a:tabLst/>
            </a:pPr>
            <a:r>
              <a:rPr lang="en-US" sz="2400" kern="1200" dirty="0">
                <a:solidFill>
                  <a:srgbClr val="000000"/>
                </a:solidFill>
                <a:latin typeface="Arial (Body)"/>
                <a:ea typeface="+mn-ea"/>
                <a:cs typeface="+mn-cs"/>
              </a:rPr>
              <a:t>Advanced Encryption Standard </a:t>
            </a:r>
            <a:r>
              <a:rPr lang="en-US" sz="2400" kern="1200" dirty="0" smtClean="0">
                <a:solidFill>
                  <a:srgbClr val="000000"/>
                </a:solidFill>
                <a:latin typeface="Arial (Body)"/>
                <a:ea typeface="+mn-ea"/>
                <a:cs typeface="+mn-cs"/>
              </a:rPr>
              <a:t>(A</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E</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S)</a:t>
            </a:r>
            <a:endParaRPr lang="en-US" sz="2400" kern="1200" dirty="0">
              <a:solidFill>
                <a:srgbClr val="000000"/>
              </a:solidFill>
              <a:latin typeface="Arial (Body)"/>
              <a:ea typeface="+mn-ea"/>
              <a:cs typeface="+mn-cs"/>
            </a:endParaRPr>
          </a:p>
          <a:p>
            <a:pPr marL="255651" lvl="0" indent="-255651">
              <a:spcAft>
                <a:spcPct val="0"/>
              </a:spcAft>
              <a:buSzPts val="2400"/>
              <a:tabLst/>
            </a:pPr>
            <a:r>
              <a:rPr lang="en-US" sz="2400" kern="1200" dirty="0">
                <a:solidFill>
                  <a:srgbClr val="000000"/>
                </a:solidFill>
                <a:latin typeface="Arial (Body)"/>
                <a:ea typeface="+mn-ea"/>
                <a:cs typeface="+mn-cs"/>
              </a:rPr>
              <a:t>Other standards use keys with up to 2,048 bits</a:t>
            </a:r>
          </a:p>
        </p:txBody>
      </p:sp>
    </p:spTree>
    <p:extLst>
      <p:ext uri="{BB962C8B-B14F-4D97-AF65-F5344CB8AC3E}">
        <p14:creationId xmlns:p14="http://schemas.microsoft.com/office/powerpoint/2010/main" val="321822941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Public Key Cryptography</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870260"/>
          </a:xfrm>
        </p:spPr>
        <p:txBody>
          <a:bodyPr wrap="square" lIns="91425" tIns="91425" rIns="91425" bIns="91425">
            <a:noAutofit/>
          </a:bodyPr>
          <a:lstStyle/>
          <a:p>
            <a:pPr marL="255651" lvl="0" indent="-255651">
              <a:spcAft>
                <a:spcPct val="0"/>
              </a:spcAft>
              <a:buSzPts val="2400"/>
              <a:tabLst/>
            </a:pPr>
            <a:r>
              <a:rPr lang="en-US" altLang="en-US" sz="2400" kern="1200" dirty="0">
                <a:solidFill>
                  <a:srgbClr val="000000"/>
                </a:solidFill>
                <a:latin typeface="Arial (Body)"/>
                <a:ea typeface="+mn-ea"/>
                <a:cs typeface="+mn-cs"/>
              </a:rPr>
              <a:t>Uses two mathematically related digital </a:t>
            </a:r>
            <a:r>
              <a:rPr lang="en-US" altLang="en-US" sz="2400" kern="1200" dirty="0" smtClean="0">
                <a:solidFill>
                  <a:srgbClr val="000000"/>
                </a:solidFill>
                <a:latin typeface="Arial (Body)"/>
                <a:ea typeface="+mn-ea"/>
                <a:cs typeface="+mn-cs"/>
              </a:rPr>
              <a:t>keys</a:t>
            </a:r>
            <a:endParaRPr lang="en-US" altLang="en-US" sz="2400" kern="1200" dirty="0">
              <a:solidFill>
                <a:srgbClr val="000000"/>
              </a:solidFill>
              <a:latin typeface="Arial (Body)"/>
              <a:ea typeface="+mn-ea"/>
              <a:cs typeface="+mn-cs"/>
            </a:endParaRPr>
          </a:p>
          <a:p>
            <a:pPr marL="741553" lvl="1" indent="-284353">
              <a:spcAft>
                <a:spcPct val="0"/>
              </a:spcAft>
              <a:buSzPts val="2400"/>
            </a:pPr>
            <a:r>
              <a:rPr lang="en-US" altLang="en-US" sz="2400" kern="1200" dirty="0">
                <a:solidFill>
                  <a:srgbClr val="000000"/>
                </a:solidFill>
                <a:latin typeface="Arial (Body)"/>
                <a:ea typeface="+mn-ea"/>
                <a:cs typeface="+mn-cs"/>
              </a:rPr>
              <a:t>Public key (widely </a:t>
            </a:r>
            <a:r>
              <a:rPr lang="en-US" altLang="en-US" sz="2400" kern="1200" dirty="0" smtClean="0">
                <a:solidFill>
                  <a:srgbClr val="000000"/>
                </a:solidFill>
                <a:latin typeface="Arial (Body)"/>
                <a:ea typeface="+mn-ea"/>
                <a:cs typeface="+mn-cs"/>
              </a:rPr>
              <a:t>disseminated)</a:t>
            </a:r>
            <a:endParaRPr lang="en-US" altLang="en-US" sz="2400" kern="1200" dirty="0">
              <a:solidFill>
                <a:srgbClr val="000000"/>
              </a:solidFill>
              <a:latin typeface="Arial (Body)"/>
              <a:ea typeface="+mn-ea"/>
              <a:cs typeface="+mn-cs"/>
            </a:endParaRPr>
          </a:p>
          <a:p>
            <a:pPr marL="741553" lvl="1" indent="-284353">
              <a:spcAft>
                <a:spcPct val="0"/>
              </a:spcAft>
              <a:buSzPts val="2400"/>
            </a:pPr>
            <a:r>
              <a:rPr lang="en-US" altLang="en-US" sz="2400" kern="1200" dirty="0">
                <a:solidFill>
                  <a:srgbClr val="000000"/>
                </a:solidFill>
                <a:latin typeface="Arial (Body)"/>
                <a:ea typeface="+mn-ea"/>
                <a:cs typeface="+mn-cs"/>
              </a:rPr>
              <a:t>Private key (kept secret by owner)</a:t>
            </a:r>
          </a:p>
          <a:p>
            <a:pPr marL="255651" lvl="0" indent="-255651">
              <a:spcAft>
                <a:spcPct val="0"/>
              </a:spcAft>
              <a:buSzPts val="2400"/>
              <a:tabLst/>
            </a:pPr>
            <a:r>
              <a:rPr lang="en-US" altLang="en-US" sz="2400" kern="1200" dirty="0">
                <a:solidFill>
                  <a:srgbClr val="000000"/>
                </a:solidFill>
                <a:latin typeface="Arial (Body)"/>
                <a:ea typeface="+mn-ea"/>
                <a:cs typeface="+mn-cs"/>
              </a:rPr>
              <a:t>Both keys used to encrypt and decrypt message</a:t>
            </a:r>
          </a:p>
          <a:p>
            <a:pPr marL="255651" lvl="0" indent="-255651">
              <a:spcAft>
                <a:spcPct val="0"/>
              </a:spcAft>
              <a:buSzPts val="2400"/>
              <a:tabLst/>
            </a:pPr>
            <a:r>
              <a:rPr lang="en-US" altLang="en-US" sz="2400" kern="1200" dirty="0">
                <a:solidFill>
                  <a:srgbClr val="000000"/>
                </a:solidFill>
                <a:latin typeface="Arial (Body)"/>
                <a:ea typeface="+mn-ea"/>
                <a:cs typeface="+mn-cs"/>
              </a:rPr>
              <a:t>Once key used to encrypt message, same key cannot be used to decrypt message</a:t>
            </a:r>
          </a:p>
          <a:p>
            <a:pPr marL="255651" lvl="0" indent="-255651">
              <a:spcAft>
                <a:spcPct val="0"/>
              </a:spcAft>
              <a:buSzPts val="2400"/>
              <a:tabLst/>
            </a:pPr>
            <a:r>
              <a:rPr lang="en-US" altLang="en-US" sz="2400" kern="1200" dirty="0">
                <a:solidFill>
                  <a:srgbClr val="000000"/>
                </a:solidFill>
                <a:latin typeface="Arial (Body)"/>
                <a:ea typeface="+mn-ea"/>
                <a:cs typeface="+mn-cs"/>
              </a:rPr>
              <a:t>Sender uses </a:t>
            </a:r>
            <a:r>
              <a:rPr lang="en-US" altLang="en-US" sz="2400" kern="1200" dirty="0" smtClean="0">
                <a:solidFill>
                  <a:srgbClr val="000000"/>
                </a:solidFill>
                <a:latin typeface="Arial (Body)"/>
                <a:ea typeface="+mn-ea"/>
                <a:cs typeface="+mn-cs"/>
              </a:rPr>
              <a:t>recipient</a:t>
            </a:r>
            <a:r>
              <a:rPr lang="en-IN" altLang="ja-JP" sz="2400" kern="1200" dirty="0" smtClean="0">
                <a:solidFill>
                  <a:srgbClr val="000000"/>
                </a:solidFill>
                <a:latin typeface="Arial (Body)"/>
                <a:cs typeface="+mn-cs"/>
              </a:rPr>
              <a:t>’</a:t>
            </a:r>
            <a:r>
              <a:rPr lang="en-US" altLang="ja-JP" sz="2400" kern="1200" dirty="0" smtClean="0">
                <a:solidFill>
                  <a:srgbClr val="000000"/>
                </a:solidFill>
                <a:latin typeface="Arial (Body)"/>
                <a:cs typeface="+mn-cs"/>
              </a:rPr>
              <a:t>s </a:t>
            </a:r>
            <a:r>
              <a:rPr lang="en-US" altLang="ja-JP" sz="2400" kern="1200" dirty="0">
                <a:solidFill>
                  <a:srgbClr val="000000"/>
                </a:solidFill>
                <a:latin typeface="Arial (Body)"/>
                <a:cs typeface="+mn-cs"/>
              </a:rPr>
              <a:t>public key to encrypt message; recipient uses private key to decrypt it</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329964065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Figure </a:t>
            </a:r>
            <a:r>
              <a:rPr lang="en-IN" kern="1200" dirty="0" smtClean="0">
                <a:latin typeface="Times New Roman" panose="02020603050405020304" pitchFamily="18" charset="0"/>
                <a:ea typeface="+mj-ea"/>
                <a:cs typeface="Times New Roman" panose="02020603050405020304" pitchFamily="18" charset="0"/>
              </a:rPr>
              <a:t>5.6 </a:t>
            </a:r>
            <a:r>
              <a:rPr lang="en-IN" kern="1200" dirty="0" smtClean="0">
                <a:latin typeface="Times New Roman" panose="02020603050405020304" pitchFamily="18" charset="0"/>
                <a:ea typeface="+mj-ea"/>
                <a:cs typeface="Times New Roman" panose="02020603050405020304" pitchFamily="18" charset="0"/>
              </a:rPr>
              <a:t>Public Key Cryptography: A Simple Case</a:t>
            </a:r>
            <a:endParaRPr lang="en-US" kern="1200" dirty="0">
              <a:latin typeface="Times New Roman" panose="02020603050405020304" pitchFamily="18" charset="0"/>
              <a:ea typeface="+mj-ea"/>
              <a:cs typeface="Times New Roman" panose="02020603050405020304" pitchFamily="18" charset="0"/>
            </a:endParaRPr>
          </a:p>
        </p:txBody>
      </p:sp>
      <p:pic>
        <p:nvPicPr>
          <p:cNvPr id="4" name="Picture 3" descr="An image illustrates a simple use of public key cryptography and the important steps in using public and private keys. The steps are as follows. First, the sender sends an original message, to buy X Y Z at the rate of 100 dollars. Second, this message flows to the recipient's public key. Third, this message gets encrypted in cipher text, depicted as 1 0 1 0 1 1 0 1 1 1 0 0 0 1. Fourth, the message then flows to the Internet. And fifth, the message then flows to the recipient's private key, and gets decrypted again to reach the recipien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560" y="1765260"/>
            <a:ext cx="7680880" cy="4282833"/>
          </a:xfrm>
          <a:prstGeom prst="rect">
            <a:avLst/>
          </a:prstGeom>
        </p:spPr>
      </p:pic>
    </p:spTree>
    <p:extLst>
      <p:ext uri="{BB962C8B-B14F-4D97-AF65-F5344CB8AC3E}">
        <p14:creationId xmlns:p14="http://schemas.microsoft.com/office/powerpoint/2010/main" val="396374897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Public Key Cryptography Using Digital Signatures and Hash Digests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893343"/>
          </a:xfrm>
        </p:spPr>
        <p:txBody>
          <a:bodyPr wrap="square" lIns="91425" tIns="91425" rIns="91425" bIns="91425">
            <a:noAutofit/>
          </a:bodyPr>
          <a:lstStyle/>
          <a:p>
            <a:pPr marL="255651" lvl="0" indent="-255651">
              <a:spcAft>
                <a:spcPct val="0"/>
              </a:spcAft>
              <a:buSzPts val="2400"/>
              <a:tabLst/>
            </a:pPr>
            <a:r>
              <a:rPr lang="en-US" altLang="en-US" sz="2400" kern="1200" dirty="0">
                <a:solidFill>
                  <a:srgbClr val="000000"/>
                </a:solidFill>
                <a:latin typeface="Arial (Body)"/>
                <a:ea typeface="+mn-ea"/>
                <a:cs typeface="+mn-cs"/>
              </a:rPr>
              <a:t>Sender applies a mathematical algorithm (hash function) to a message and then encrypts the message and hash result with </a:t>
            </a:r>
            <a:r>
              <a:rPr lang="en-US" altLang="en-US" sz="2400" kern="1200" dirty="0" smtClean="0">
                <a:solidFill>
                  <a:srgbClr val="000000"/>
                </a:solidFill>
                <a:latin typeface="Arial (Body)"/>
                <a:ea typeface="+mn-ea"/>
                <a:cs typeface="+mn-cs"/>
              </a:rPr>
              <a:t>recipient</a:t>
            </a:r>
            <a:r>
              <a:rPr lang="en-IN" altLang="ja-JP" sz="2400" kern="1200" dirty="0" smtClean="0">
                <a:solidFill>
                  <a:srgbClr val="000000"/>
                </a:solidFill>
                <a:latin typeface="Arial (Body)"/>
                <a:cs typeface="+mn-cs"/>
              </a:rPr>
              <a:t>’</a:t>
            </a:r>
            <a:r>
              <a:rPr lang="en-US" altLang="ja-JP" sz="2400" kern="1200" dirty="0" smtClean="0">
                <a:solidFill>
                  <a:srgbClr val="000000"/>
                </a:solidFill>
                <a:latin typeface="Arial (Body)"/>
                <a:cs typeface="+mn-cs"/>
              </a:rPr>
              <a:t>s </a:t>
            </a:r>
            <a:r>
              <a:rPr lang="en-US" altLang="ja-JP" sz="2400" kern="1200" dirty="0">
                <a:solidFill>
                  <a:srgbClr val="000000"/>
                </a:solidFill>
                <a:latin typeface="Arial (Body)"/>
                <a:cs typeface="+mn-cs"/>
              </a:rPr>
              <a:t>public key</a:t>
            </a:r>
          </a:p>
          <a:p>
            <a:pPr marL="255651" lvl="0" indent="-255651">
              <a:spcAft>
                <a:spcPct val="0"/>
              </a:spcAft>
              <a:buSzPts val="2400"/>
              <a:tabLst/>
            </a:pPr>
            <a:r>
              <a:rPr lang="en-US" altLang="en-US" sz="2400" kern="1200" dirty="0">
                <a:solidFill>
                  <a:srgbClr val="000000"/>
                </a:solidFill>
                <a:latin typeface="Arial (Body)"/>
                <a:ea typeface="+mn-ea"/>
                <a:cs typeface="+mn-cs"/>
              </a:rPr>
              <a:t>Sender then encrypts the message and hash result with </a:t>
            </a:r>
            <a:r>
              <a:rPr lang="en-US" altLang="en-US" sz="2400" kern="1200" dirty="0" smtClean="0">
                <a:solidFill>
                  <a:srgbClr val="000000"/>
                </a:solidFill>
                <a:latin typeface="Arial (Body)"/>
                <a:ea typeface="+mn-ea"/>
                <a:cs typeface="+mn-cs"/>
              </a:rPr>
              <a:t>sender</a:t>
            </a:r>
            <a:r>
              <a:rPr lang="en-IN" altLang="ja-JP" sz="2400" kern="1200" dirty="0" smtClean="0">
                <a:solidFill>
                  <a:srgbClr val="000000"/>
                </a:solidFill>
                <a:latin typeface="Arial (Body)"/>
                <a:cs typeface="+mn-cs"/>
              </a:rPr>
              <a:t>’</a:t>
            </a:r>
            <a:r>
              <a:rPr lang="en-US" altLang="ja-JP" sz="2400" kern="1200" dirty="0" smtClean="0">
                <a:solidFill>
                  <a:srgbClr val="000000"/>
                </a:solidFill>
                <a:latin typeface="Arial (Body)"/>
                <a:cs typeface="+mn-cs"/>
              </a:rPr>
              <a:t>s </a:t>
            </a:r>
            <a:r>
              <a:rPr lang="en-US" altLang="ja-JP" sz="2400" kern="1200" dirty="0">
                <a:solidFill>
                  <a:srgbClr val="000000"/>
                </a:solidFill>
                <a:latin typeface="Arial (Body)"/>
                <a:cs typeface="+mn-cs"/>
              </a:rPr>
              <a:t>private key—creating digital signature—for authenticity, </a:t>
            </a:r>
            <a:r>
              <a:rPr lang="en-US" altLang="ja-JP" sz="2400" kern="1200" dirty="0" smtClean="0">
                <a:solidFill>
                  <a:srgbClr val="000000"/>
                </a:solidFill>
                <a:latin typeface="Arial (Body)"/>
                <a:cs typeface="+mn-cs"/>
              </a:rPr>
              <a:t>nonrepudiation</a:t>
            </a:r>
            <a:endParaRPr lang="en-US" altLang="ja-JP" sz="2400" kern="1200" dirty="0">
              <a:solidFill>
                <a:srgbClr val="000000"/>
              </a:solidFill>
              <a:latin typeface="Arial (Body)"/>
              <a:cs typeface="+mn-cs"/>
            </a:endParaRPr>
          </a:p>
          <a:p>
            <a:pPr marL="255651" lvl="0" indent="-255651">
              <a:spcAft>
                <a:spcPct val="0"/>
              </a:spcAft>
              <a:buSzPts val="2400"/>
              <a:tabLst/>
            </a:pPr>
            <a:r>
              <a:rPr lang="en-US" altLang="en-US" sz="2400" kern="1200" dirty="0">
                <a:solidFill>
                  <a:srgbClr val="000000"/>
                </a:solidFill>
                <a:latin typeface="Arial (Body)"/>
                <a:ea typeface="+mn-ea"/>
                <a:cs typeface="+mn-cs"/>
              </a:rPr>
              <a:t>Recipient first uses </a:t>
            </a:r>
            <a:r>
              <a:rPr lang="en-US" altLang="en-US" sz="2400" kern="1200" dirty="0" smtClean="0">
                <a:solidFill>
                  <a:srgbClr val="000000"/>
                </a:solidFill>
                <a:latin typeface="Arial (Body)"/>
                <a:ea typeface="+mn-ea"/>
                <a:cs typeface="+mn-cs"/>
              </a:rPr>
              <a:t>sender’s </a:t>
            </a:r>
            <a:r>
              <a:rPr lang="en-US" altLang="en-US" sz="2400" kern="1200" dirty="0">
                <a:solidFill>
                  <a:srgbClr val="000000"/>
                </a:solidFill>
                <a:latin typeface="Arial (Body)"/>
                <a:ea typeface="+mn-ea"/>
                <a:cs typeface="+mn-cs"/>
              </a:rPr>
              <a:t>public key to authenticate message and then the recipient’s private key to decrypt the hash result and message</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400120070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Figure </a:t>
            </a:r>
            <a:r>
              <a:rPr lang="en-IN" kern="1200" dirty="0" smtClean="0">
                <a:latin typeface="Times New Roman" panose="02020603050405020304" pitchFamily="18" charset="0"/>
                <a:ea typeface="+mj-ea"/>
                <a:cs typeface="Times New Roman" panose="02020603050405020304" pitchFamily="18" charset="0"/>
              </a:rPr>
              <a:t>5.7 </a:t>
            </a:r>
            <a:r>
              <a:rPr lang="en-IN" kern="1200" dirty="0" smtClean="0">
                <a:latin typeface="Times New Roman" panose="02020603050405020304" pitchFamily="18" charset="0"/>
                <a:ea typeface="+mj-ea"/>
                <a:cs typeface="Times New Roman" panose="02020603050405020304" pitchFamily="18" charset="0"/>
              </a:rPr>
              <a:t>Public Key Cryptography with Digital Signatures</a:t>
            </a:r>
            <a:endParaRPr lang="en-US" kern="1200" dirty="0">
              <a:latin typeface="Times New Roman" panose="02020603050405020304" pitchFamily="18" charset="0"/>
              <a:ea typeface="+mj-ea"/>
              <a:cs typeface="Times New Roman" panose="02020603050405020304" pitchFamily="18" charset="0"/>
            </a:endParaRPr>
          </a:p>
        </p:txBody>
      </p:sp>
      <p:pic>
        <p:nvPicPr>
          <p:cNvPr id="4" name="Picture 3" descr="An image illustrates the steps of public key cryptography with digital signatures. The steps are as follows. First, the sender sends an original message, to buy X Y Z at the rate of 52 dollars. Second, this message flows to hash function, and then further to hash digest. Third, this message moves to the recipient's public key. Fourth, the message then flows to sender's private key, or digital signature, from where it moves to cipher text, including hash digest. Fifth, the message then flows through signed cipher text through the Internet. Sixth, the message then reaches the sender's public key and gets authenticated cipher text. Seventh, the message then passes through the recipient's private key to move to hash, and gets decrypted to reach the receiv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2126" y="1654854"/>
            <a:ext cx="6419748" cy="4585531"/>
          </a:xfrm>
          <a:prstGeom prst="rect">
            <a:avLst/>
          </a:prstGeom>
        </p:spPr>
      </p:pic>
    </p:spTree>
    <p:extLst>
      <p:ext uri="{BB962C8B-B14F-4D97-AF65-F5344CB8AC3E}">
        <p14:creationId xmlns:p14="http://schemas.microsoft.com/office/powerpoint/2010/main" val="367795995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Digital Envelopes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4201120"/>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Address weaknesses of:</a:t>
            </a:r>
          </a:p>
          <a:p>
            <a:pPr marL="741553" lvl="1" indent="-284353">
              <a:spcAft>
                <a:spcPct val="0"/>
              </a:spcAft>
              <a:buSzPts val="2400"/>
            </a:pPr>
            <a:r>
              <a:rPr lang="en-US" sz="2400" kern="1200" dirty="0">
                <a:solidFill>
                  <a:srgbClr val="000000"/>
                </a:solidFill>
                <a:latin typeface="Arial (Body)"/>
                <a:ea typeface="+mn-ea"/>
                <a:cs typeface="+mn-cs"/>
              </a:rPr>
              <a:t>Public key cryptography</a:t>
            </a:r>
          </a:p>
          <a:p>
            <a:pPr marL="1144778" lvl="2" indent="-230378">
              <a:spcAft>
                <a:spcPct val="0"/>
              </a:spcAft>
              <a:buSzPts val="2400"/>
            </a:pPr>
            <a:r>
              <a:rPr lang="en-US" sz="2400" kern="1200" dirty="0">
                <a:solidFill>
                  <a:srgbClr val="000000"/>
                </a:solidFill>
                <a:latin typeface="Arial (Body)"/>
                <a:ea typeface="+mn-ea"/>
                <a:cs typeface="+mn-cs"/>
              </a:rPr>
              <a:t>Computationally slow, decreased transmission speed, increased processing time</a:t>
            </a:r>
          </a:p>
          <a:p>
            <a:pPr marL="741553" lvl="1" indent="-284353">
              <a:spcAft>
                <a:spcPct val="0"/>
              </a:spcAft>
              <a:buSzPts val="2400"/>
            </a:pPr>
            <a:r>
              <a:rPr lang="en-US" sz="2400" kern="1200" dirty="0">
                <a:solidFill>
                  <a:srgbClr val="000000"/>
                </a:solidFill>
                <a:latin typeface="Arial (Body)"/>
                <a:ea typeface="+mn-ea"/>
                <a:cs typeface="+mn-cs"/>
              </a:rPr>
              <a:t>Symmetric key cryptography</a:t>
            </a:r>
          </a:p>
          <a:p>
            <a:pPr marL="1144778" lvl="2" indent="-230378">
              <a:spcAft>
                <a:spcPct val="0"/>
              </a:spcAft>
              <a:buSzPts val="2400"/>
            </a:pPr>
            <a:r>
              <a:rPr lang="en-US" sz="2400" kern="1200" dirty="0">
                <a:solidFill>
                  <a:srgbClr val="000000"/>
                </a:solidFill>
                <a:latin typeface="Arial (Body)"/>
                <a:ea typeface="+mn-ea"/>
                <a:cs typeface="+mn-cs"/>
              </a:rPr>
              <a:t>Insecure transmission lines</a:t>
            </a:r>
          </a:p>
          <a:p>
            <a:pPr marL="255651" lvl="0" indent="-255651">
              <a:spcAft>
                <a:spcPct val="0"/>
              </a:spcAft>
              <a:buSzPts val="2400"/>
              <a:tabLst/>
            </a:pPr>
            <a:r>
              <a:rPr lang="en-US" sz="2400" kern="1200" dirty="0">
                <a:solidFill>
                  <a:srgbClr val="000000"/>
                </a:solidFill>
                <a:latin typeface="Arial (Body)"/>
                <a:ea typeface="+mn-ea"/>
                <a:cs typeface="+mn-cs"/>
              </a:rPr>
              <a:t>Uses symmetric key cryptography to encrypt </a:t>
            </a:r>
            <a:r>
              <a:rPr lang="en-US" sz="2400" kern="1200" dirty="0" smtClean="0">
                <a:solidFill>
                  <a:srgbClr val="000000"/>
                </a:solidFill>
                <a:latin typeface="Arial (Body)"/>
                <a:ea typeface="+mn-ea"/>
                <a:cs typeface="+mn-cs"/>
              </a:rPr>
              <a:t>document</a:t>
            </a:r>
            <a:endParaRPr lang="en-US" sz="2400" kern="1200" dirty="0">
              <a:solidFill>
                <a:srgbClr val="000000"/>
              </a:solidFill>
              <a:latin typeface="Arial (Body)"/>
              <a:ea typeface="+mn-ea"/>
              <a:cs typeface="+mn-cs"/>
            </a:endParaRPr>
          </a:p>
          <a:p>
            <a:pPr marL="255651" lvl="0" indent="-255651">
              <a:spcAft>
                <a:spcPct val="0"/>
              </a:spcAft>
              <a:buSzPts val="2400"/>
              <a:tabLst/>
            </a:pPr>
            <a:r>
              <a:rPr lang="en-US" sz="2400" kern="1200" dirty="0">
                <a:solidFill>
                  <a:srgbClr val="000000"/>
                </a:solidFill>
                <a:latin typeface="Arial (Body)"/>
                <a:ea typeface="+mn-ea"/>
                <a:cs typeface="+mn-cs"/>
              </a:rPr>
              <a:t>Uses public key cryptography to encrypt and send symmetric key</a:t>
            </a:r>
          </a:p>
        </p:txBody>
      </p:sp>
    </p:spTree>
    <p:extLst>
      <p:ext uri="{BB962C8B-B14F-4D97-AF65-F5344CB8AC3E}">
        <p14:creationId xmlns:p14="http://schemas.microsoft.com/office/powerpoint/2010/main" val="49749933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Figure </a:t>
            </a:r>
            <a:r>
              <a:rPr lang="en-IN" kern="1200" dirty="0" smtClean="0">
                <a:latin typeface="Times New Roman" panose="02020603050405020304" pitchFamily="18" charset="0"/>
                <a:ea typeface="+mj-ea"/>
                <a:cs typeface="Times New Roman" panose="02020603050405020304" pitchFamily="18" charset="0"/>
              </a:rPr>
              <a:t>5.8 </a:t>
            </a:r>
            <a:r>
              <a:rPr lang="en-IN" kern="1200" dirty="0" smtClean="0">
                <a:latin typeface="Times New Roman" panose="02020603050405020304" pitchFamily="18" charset="0"/>
                <a:ea typeface="+mj-ea"/>
                <a:cs typeface="Times New Roman" panose="02020603050405020304" pitchFamily="18" charset="0"/>
              </a:rPr>
              <a:t>Creating a Digital Envelope</a:t>
            </a:r>
            <a:endParaRPr lang="en-US" kern="1200" dirty="0">
              <a:latin typeface="Times New Roman" panose="02020603050405020304" pitchFamily="18" charset="0"/>
              <a:ea typeface="+mj-ea"/>
              <a:cs typeface="Times New Roman" panose="02020603050405020304" pitchFamily="18" charset="0"/>
            </a:endParaRPr>
          </a:p>
        </p:txBody>
      </p:sp>
      <p:pic>
        <p:nvPicPr>
          <p:cNvPr id="4" name="Picture 3" descr="A flow diagram depicts the steps involved in creating a digital envelope in case of public key cryptography. The flow diagram depicts the following steps. 1. The sender sends the original message as Diplomatic Report. 2. It is encrypted using the symmetric session key. 3. The symmetric session key is encrypted using the recipient’s public key. 4. These form a digital envelope, which is sent over the Internet as message encrypted in cipher text. 5. The message is then decrypted using the recipient’s private key and the symmetric session key. And 6. The message, Diplomatic Report, reaches the receiv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0233" y="1500980"/>
            <a:ext cx="5963535" cy="4647619"/>
          </a:xfrm>
          <a:prstGeom prst="rect">
            <a:avLst/>
          </a:prstGeom>
        </p:spPr>
      </p:pic>
    </p:spTree>
    <p:extLst>
      <p:ext uri="{BB962C8B-B14F-4D97-AF65-F5344CB8AC3E}">
        <p14:creationId xmlns:p14="http://schemas.microsoft.com/office/powerpoint/2010/main" val="8941481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The </a:t>
            </a:r>
            <a:r>
              <a:rPr lang="pt-BR" kern="1200" dirty="0" smtClean="0">
                <a:latin typeface="Times New Roman" panose="02020603050405020304" pitchFamily="18" charset="0"/>
                <a:ea typeface="+mj-ea"/>
                <a:cs typeface="Times New Roman" panose="02020603050405020304" pitchFamily="18" charset="0"/>
              </a:rPr>
              <a:t>E-Commerce </a:t>
            </a:r>
            <a:r>
              <a:rPr lang="en-US" kern="1200" dirty="0" smtClean="0">
                <a:latin typeface="Times New Roman" panose="02020603050405020304" pitchFamily="18" charset="0"/>
                <a:ea typeface="+mj-ea"/>
                <a:cs typeface="Times New Roman" panose="02020603050405020304" pitchFamily="18" charset="0"/>
              </a:rPr>
              <a:t>Security Environment</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616344"/>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Overall size and losses of cybercrime unclear</a:t>
            </a:r>
          </a:p>
          <a:p>
            <a:pPr marL="741553" lvl="1" indent="-284353">
              <a:spcAft>
                <a:spcPct val="0"/>
              </a:spcAft>
              <a:buSzPts val="2400"/>
            </a:pPr>
            <a:r>
              <a:rPr lang="en-US" sz="2400" kern="1200" dirty="0">
                <a:solidFill>
                  <a:srgbClr val="000000"/>
                </a:solidFill>
                <a:latin typeface="Arial (Body)"/>
                <a:ea typeface="+mn-ea"/>
                <a:cs typeface="+mn-cs"/>
              </a:rPr>
              <a:t>Reporting issues</a:t>
            </a:r>
          </a:p>
          <a:p>
            <a:pPr marL="255651" lvl="0" indent="-255651">
              <a:spcAft>
                <a:spcPct val="0"/>
              </a:spcAft>
              <a:buSzPts val="2400"/>
              <a:tabLst/>
            </a:pPr>
            <a:r>
              <a:rPr lang="en-US" sz="2400" kern="1200" dirty="0">
                <a:solidFill>
                  <a:srgbClr val="000000"/>
                </a:solidFill>
                <a:latin typeface="Arial (Body)"/>
                <a:ea typeface="+mn-ea"/>
                <a:cs typeface="+mn-cs"/>
              </a:rPr>
              <a:t>2017 survey: Average total cost of data breach to </a:t>
            </a:r>
            <a:r>
              <a:rPr lang="en-US" sz="2400" kern="1200" dirty="0" smtClean="0">
                <a:solidFill>
                  <a:srgbClr val="000000"/>
                </a:solidFill>
                <a:latin typeface="Arial (Body)"/>
                <a:ea typeface="+mn-ea"/>
                <a:cs typeface="+mn-cs"/>
              </a:rPr>
              <a:t>U.S. </a:t>
            </a:r>
            <a:r>
              <a:rPr lang="en-US" sz="2400" kern="1200" dirty="0">
                <a:solidFill>
                  <a:srgbClr val="000000"/>
                </a:solidFill>
                <a:latin typeface="Arial (Body)"/>
                <a:ea typeface="+mn-ea"/>
                <a:cs typeface="+mn-cs"/>
              </a:rPr>
              <a:t>corporations was $21 million</a:t>
            </a:r>
          </a:p>
          <a:p>
            <a:pPr marL="255651" lvl="0" indent="-255651">
              <a:spcAft>
                <a:spcPct val="0"/>
              </a:spcAft>
              <a:buSzPts val="2400"/>
              <a:tabLst/>
            </a:pPr>
            <a:r>
              <a:rPr lang="en-US" sz="2400" kern="1200" dirty="0">
                <a:solidFill>
                  <a:srgbClr val="000000"/>
                </a:solidFill>
                <a:latin typeface="Arial (Body)"/>
                <a:ea typeface="+mn-ea"/>
                <a:cs typeface="+mn-cs"/>
              </a:rPr>
              <a:t>Low-cost web attack kits</a:t>
            </a:r>
          </a:p>
          <a:p>
            <a:pPr marL="255651" lvl="0" indent="-255651">
              <a:spcAft>
                <a:spcPct val="0"/>
              </a:spcAft>
              <a:buSzPts val="2400"/>
              <a:tabLst/>
            </a:pPr>
            <a:r>
              <a:rPr lang="en-US" sz="2400" kern="1200" dirty="0">
                <a:solidFill>
                  <a:srgbClr val="000000"/>
                </a:solidFill>
                <a:latin typeface="Arial (Body)"/>
                <a:ea typeface="+mn-ea"/>
                <a:cs typeface="+mn-cs"/>
              </a:rPr>
              <a:t>Online credit card fraud</a:t>
            </a:r>
          </a:p>
          <a:p>
            <a:pPr marL="255651" lvl="0" indent="-255651">
              <a:spcAft>
                <a:spcPct val="0"/>
              </a:spcAft>
              <a:buSzPts val="2400"/>
              <a:tabLst/>
            </a:pPr>
            <a:r>
              <a:rPr lang="en-US" sz="2400" kern="1200" dirty="0">
                <a:solidFill>
                  <a:srgbClr val="000000"/>
                </a:solidFill>
                <a:latin typeface="Arial (Body)"/>
                <a:ea typeface="+mn-ea"/>
                <a:cs typeface="+mn-cs"/>
              </a:rPr>
              <a:t>Underground economy marketplace</a:t>
            </a:r>
          </a:p>
        </p:txBody>
      </p:sp>
    </p:spTree>
    <p:extLst>
      <p:ext uri="{BB962C8B-B14F-4D97-AF65-F5344CB8AC3E}">
        <p14:creationId xmlns:p14="http://schemas.microsoft.com/office/powerpoint/2010/main" val="303471548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Digital Certificates and Public Key Infrastructure (P</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K</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I)</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4239592"/>
          </a:xfrm>
        </p:spPr>
        <p:txBody>
          <a:bodyPr wrap="square" lIns="91425" tIns="91425" rIns="91425" bIns="91425">
            <a:noAutofit/>
          </a:bodyPr>
          <a:lstStyle/>
          <a:p>
            <a:pPr marL="255651" lvl="0" indent="-255651">
              <a:spcAft>
                <a:spcPct val="0"/>
              </a:spcAft>
              <a:buSzPts val="2400"/>
              <a:tabLst/>
            </a:pPr>
            <a:r>
              <a:rPr lang="en-US" altLang="en-US" sz="2400" kern="1200" dirty="0">
                <a:solidFill>
                  <a:srgbClr val="000000"/>
                </a:solidFill>
                <a:latin typeface="Arial (Body)"/>
                <a:ea typeface="+mn-ea"/>
                <a:cs typeface="+mn-cs"/>
              </a:rPr>
              <a:t>Digital certificate includes:</a:t>
            </a:r>
          </a:p>
          <a:p>
            <a:pPr marL="741553" lvl="1" indent="-284353">
              <a:spcAft>
                <a:spcPct val="0"/>
              </a:spcAft>
              <a:buSzPts val="2400"/>
            </a:pPr>
            <a:r>
              <a:rPr lang="en-US" altLang="en-US" sz="2400" kern="1200" dirty="0">
                <a:solidFill>
                  <a:srgbClr val="000000"/>
                </a:solidFill>
                <a:latin typeface="Arial (Body)"/>
                <a:ea typeface="+mn-ea"/>
                <a:cs typeface="+mn-cs"/>
              </a:rPr>
              <a:t>Name of subject/company</a:t>
            </a:r>
          </a:p>
          <a:p>
            <a:pPr marL="741553" lvl="1" indent="-284353">
              <a:spcAft>
                <a:spcPct val="0"/>
              </a:spcAft>
              <a:buSzPts val="2400"/>
            </a:pPr>
            <a:r>
              <a:rPr lang="en-US" altLang="en-US" sz="2400" kern="1200" dirty="0" smtClean="0">
                <a:solidFill>
                  <a:srgbClr val="000000"/>
                </a:solidFill>
                <a:latin typeface="Arial (Body)"/>
                <a:ea typeface="+mn-ea"/>
                <a:cs typeface="+mn-cs"/>
              </a:rPr>
              <a:t>Subject</a:t>
            </a:r>
            <a:r>
              <a:rPr lang="en-IN" altLang="ja-JP" sz="2400" kern="1200" dirty="0" smtClean="0">
                <a:solidFill>
                  <a:srgbClr val="000000"/>
                </a:solidFill>
                <a:latin typeface="Arial (Body)"/>
                <a:cs typeface="+mn-cs"/>
              </a:rPr>
              <a:t>’</a:t>
            </a:r>
            <a:r>
              <a:rPr lang="en-US" altLang="ja-JP" sz="2400" kern="1200" dirty="0" smtClean="0">
                <a:solidFill>
                  <a:srgbClr val="000000"/>
                </a:solidFill>
                <a:latin typeface="Arial (Body)"/>
                <a:cs typeface="+mn-cs"/>
              </a:rPr>
              <a:t>s </a:t>
            </a:r>
            <a:r>
              <a:rPr lang="en-US" altLang="ja-JP" sz="2400" kern="1200" dirty="0">
                <a:solidFill>
                  <a:srgbClr val="000000"/>
                </a:solidFill>
                <a:latin typeface="Arial (Body)"/>
                <a:cs typeface="+mn-cs"/>
              </a:rPr>
              <a:t>public key</a:t>
            </a:r>
          </a:p>
          <a:p>
            <a:pPr marL="741553" lvl="1" indent="-284353">
              <a:spcAft>
                <a:spcPct val="0"/>
              </a:spcAft>
              <a:buSzPts val="2400"/>
            </a:pPr>
            <a:r>
              <a:rPr lang="en-US" altLang="en-US" sz="2400" kern="1200" dirty="0">
                <a:solidFill>
                  <a:srgbClr val="000000"/>
                </a:solidFill>
                <a:latin typeface="Arial (Body)"/>
                <a:ea typeface="+mn-ea"/>
                <a:cs typeface="+mn-cs"/>
              </a:rPr>
              <a:t>Digital certificate serial number</a:t>
            </a:r>
          </a:p>
          <a:p>
            <a:pPr marL="741553" lvl="1" indent="-284353">
              <a:spcAft>
                <a:spcPct val="0"/>
              </a:spcAft>
              <a:buSzPts val="2400"/>
            </a:pPr>
            <a:r>
              <a:rPr lang="en-US" altLang="en-US" sz="2400" kern="1200" dirty="0">
                <a:solidFill>
                  <a:srgbClr val="000000"/>
                </a:solidFill>
                <a:latin typeface="Arial (Body)"/>
                <a:ea typeface="+mn-ea"/>
                <a:cs typeface="+mn-cs"/>
              </a:rPr>
              <a:t>Expiration date, issuance date</a:t>
            </a:r>
          </a:p>
          <a:p>
            <a:pPr marL="741553" lvl="1" indent="-284353">
              <a:spcAft>
                <a:spcPct val="0"/>
              </a:spcAft>
              <a:buSzPts val="2400"/>
            </a:pPr>
            <a:r>
              <a:rPr lang="en-US" altLang="en-US" sz="2400" kern="1200" dirty="0">
                <a:solidFill>
                  <a:srgbClr val="000000"/>
                </a:solidFill>
                <a:latin typeface="Arial (Body)"/>
                <a:ea typeface="+mn-ea"/>
                <a:cs typeface="+mn-cs"/>
              </a:rPr>
              <a:t>Digital signature of </a:t>
            </a:r>
            <a:r>
              <a:rPr lang="en-US" altLang="en-US" sz="2400" kern="1200" dirty="0" smtClean="0">
                <a:solidFill>
                  <a:srgbClr val="000000"/>
                </a:solidFill>
                <a:latin typeface="Arial (Body)"/>
                <a:ea typeface="+mn-ea"/>
                <a:cs typeface="+mn-cs"/>
              </a:rPr>
              <a:t>C</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A</a:t>
            </a:r>
            <a:endParaRPr lang="en-US" altLang="en-US" sz="2400" kern="1200" dirty="0">
              <a:solidFill>
                <a:srgbClr val="000000"/>
              </a:solidFill>
              <a:latin typeface="Arial (Body)"/>
              <a:ea typeface="+mn-ea"/>
              <a:cs typeface="+mn-cs"/>
            </a:endParaRPr>
          </a:p>
          <a:p>
            <a:pPr marL="255651" lvl="0" indent="-255651">
              <a:spcAft>
                <a:spcPct val="0"/>
              </a:spcAft>
              <a:buSzPts val="2400"/>
              <a:tabLst/>
            </a:pPr>
            <a:r>
              <a:rPr lang="en-US" altLang="en-US" sz="2400" kern="1200" dirty="0">
                <a:solidFill>
                  <a:srgbClr val="000000"/>
                </a:solidFill>
                <a:latin typeface="Arial (Body)"/>
                <a:ea typeface="+mn-ea"/>
                <a:cs typeface="+mn-cs"/>
              </a:rPr>
              <a:t>Public Key Infrastructure </a:t>
            </a:r>
            <a:r>
              <a:rPr lang="en-US" altLang="en-US" sz="2400" kern="1200" dirty="0" smtClean="0">
                <a:solidFill>
                  <a:srgbClr val="000000"/>
                </a:solidFill>
                <a:latin typeface="Arial (Body)"/>
                <a:ea typeface="+mn-ea"/>
                <a:cs typeface="+mn-cs"/>
              </a:rPr>
              <a:t>(P</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K</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I):</a:t>
            </a:r>
            <a:endParaRPr lang="en-US" altLang="en-US" sz="2400" kern="1200" dirty="0">
              <a:solidFill>
                <a:srgbClr val="000000"/>
              </a:solidFill>
              <a:latin typeface="Arial (Body)"/>
              <a:ea typeface="+mn-ea"/>
              <a:cs typeface="+mn-cs"/>
            </a:endParaRPr>
          </a:p>
          <a:p>
            <a:pPr marL="741553" lvl="1" indent="-284353">
              <a:spcAft>
                <a:spcPct val="0"/>
              </a:spcAft>
              <a:buSzPts val="2400"/>
            </a:pPr>
            <a:r>
              <a:rPr lang="en-US" altLang="en-US" sz="2400" kern="1200" dirty="0" smtClean="0">
                <a:solidFill>
                  <a:srgbClr val="000000"/>
                </a:solidFill>
                <a:latin typeface="Arial (Body)"/>
                <a:ea typeface="+mn-ea"/>
                <a:cs typeface="+mn-cs"/>
              </a:rPr>
              <a:t>C</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A</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s </a:t>
            </a:r>
            <a:r>
              <a:rPr lang="en-US" altLang="en-US" sz="2400" kern="1200" dirty="0">
                <a:solidFill>
                  <a:srgbClr val="000000"/>
                </a:solidFill>
                <a:latin typeface="Arial (Body)"/>
                <a:ea typeface="+mn-ea"/>
                <a:cs typeface="+mn-cs"/>
              </a:rPr>
              <a:t>and digital certificate procedures</a:t>
            </a:r>
          </a:p>
          <a:p>
            <a:pPr marL="741553" lvl="1" indent="-284353">
              <a:spcAft>
                <a:spcPct val="0"/>
              </a:spcAft>
              <a:buSzPts val="2400"/>
            </a:pPr>
            <a:r>
              <a:rPr lang="en-US" altLang="en-US" sz="2400" kern="1200" dirty="0" smtClean="0">
                <a:solidFill>
                  <a:srgbClr val="000000"/>
                </a:solidFill>
                <a:latin typeface="Arial (Body)"/>
                <a:ea typeface="+mn-ea"/>
                <a:cs typeface="+mn-cs"/>
              </a:rPr>
              <a:t>P</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G</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P</a:t>
            </a:r>
            <a:endParaRPr lang="en-US" alt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189677025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Figure </a:t>
            </a:r>
            <a:r>
              <a:rPr lang="en-US" kern="1200" dirty="0" smtClean="0">
                <a:latin typeface="Times New Roman" panose="02020603050405020304" pitchFamily="18" charset="0"/>
                <a:ea typeface="+mj-ea"/>
                <a:cs typeface="Times New Roman" panose="02020603050405020304" pitchFamily="18" charset="0"/>
              </a:rPr>
              <a:t>5.9 </a:t>
            </a:r>
            <a:r>
              <a:rPr lang="en-US" kern="1200" dirty="0" smtClean="0">
                <a:latin typeface="Times New Roman" panose="02020603050405020304" pitchFamily="18" charset="0"/>
                <a:ea typeface="+mj-ea"/>
                <a:cs typeface="Times New Roman" panose="02020603050405020304" pitchFamily="18" charset="0"/>
              </a:rPr>
              <a:t>Digital Certificates and Certification Authorities</a:t>
            </a:r>
            <a:endParaRPr lang="en-US" kern="1200" dirty="0">
              <a:latin typeface="Times New Roman" panose="02020603050405020304" pitchFamily="18" charset="0"/>
              <a:ea typeface="+mj-ea"/>
              <a:cs typeface="Times New Roman" panose="02020603050405020304" pitchFamily="18" charset="0"/>
            </a:endParaRPr>
          </a:p>
        </p:txBody>
      </p:sp>
      <p:pic>
        <p:nvPicPr>
          <p:cNvPr id="4" name="Picture 3" descr="A process diagram illustrates digital certificates and certification authorities. The following steps are shown in the diagram. 1. An institution or individual subject requests a certificate over the Internet to the Certification Authorities or C A’s. 2. The C A provides a certificate to the institution or individual subject. 3. The institution or individual then shares the certificate with a transaction partner, such as an online merchant or customer. The certificate has the following data. Digital certificate serial number. Version. Issuer name. Issuance slash expiration date. Subject name. Subject public key. C A signature. Other informa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8044" y="1569359"/>
            <a:ext cx="6667913" cy="4538145"/>
          </a:xfrm>
          <a:prstGeom prst="rect">
            <a:avLst/>
          </a:prstGeom>
        </p:spPr>
      </p:pic>
    </p:spTree>
    <p:extLst>
      <p:ext uri="{BB962C8B-B14F-4D97-AF65-F5344CB8AC3E}">
        <p14:creationId xmlns:p14="http://schemas.microsoft.com/office/powerpoint/2010/main" val="355611852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Limitations of P</a:t>
            </a:r>
            <a:r>
              <a:rPr lang="en-US" sz="100" kern="1200" dirty="0" smtClean="0">
                <a:latin typeface="Times New Roman" panose="02020603050405020304" pitchFamily="18" charset="0"/>
                <a:ea typeface="+mj-ea"/>
                <a:cs typeface="Times New Roman" panose="02020603050405020304" pitchFamily="18" charset="0"/>
              </a:rPr>
              <a:t> </a:t>
            </a:r>
            <a:r>
              <a:rPr lang="en-US" kern="1200" dirty="0" smtClean="0">
                <a:latin typeface="Times New Roman" panose="02020603050405020304" pitchFamily="18" charset="0"/>
                <a:ea typeface="+mj-ea"/>
                <a:cs typeface="Times New Roman" panose="02020603050405020304" pitchFamily="18" charset="0"/>
              </a:rPr>
              <a:t>K</a:t>
            </a:r>
            <a:r>
              <a:rPr lang="en-US" sz="100" kern="1200" dirty="0" smtClean="0">
                <a:latin typeface="Times New Roman" panose="02020603050405020304" pitchFamily="18" charset="0"/>
                <a:ea typeface="+mj-ea"/>
                <a:cs typeface="Times New Roman" panose="02020603050405020304" pitchFamily="18" charset="0"/>
              </a:rPr>
              <a:t> </a:t>
            </a:r>
            <a:r>
              <a:rPr lang="en-US" kern="1200" dirty="0" smtClean="0">
                <a:latin typeface="Times New Roman" panose="02020603050405020304" pitchFamily="18" charset="0"/>
                <a:ea typeface="+mj-ea"/>
                <a:cs typeface="Times New Roman" panose="02020603050405020304" pitchFamily="18" charset="0"/>
              </a:rPr>
              <a:t>I</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308568"/>
          </a:xfrm>
        </p:spPr>
        <p:txBody>
          <a:bodyPr wrap="square" lIns="91425" tIns="91425" rIns="91425" bIns="91425">
            <a:noAutofit/>
          </a:bodyPr>
          <a:lstStyle/>
          <a:p>
            <a:pPr marL="255651" lvl="0" indent="-255651">
              <a:spcAft>
                <a:spcPct val="0"/>
              </a:spcAft>
              <a:buSzPts val="2400"/>
              <a:tabLst/>
            </a:pPr>
            <a:r>
              <a:rPr lang="en-US" altLang="en-US" sz="2400" kern="1200" dirty="0" smtClean="0">
                <a:solidFill>
                  <a:srgbClr val="000000"/>
                </a:solidFill>
                <a:latin typeface="Arial (Body)"/>
                <a:ea typeface="+mn-ea"/>
                <a:cs typeface="+mn-cs"/>
              </a:rPr>
              <a:t>Doesn’t</a:t>
            </a:r>
            <a:r>
              <a:rPr lang="en-US" altLang="ja-JP" sz="2400" kern="1200" dirty="0" smtClean="0">
                <a:solidFill>
                  <a:srgbClr val="000000"/>
                </a:solidFill>
                <a:latin typeface="Arial (Body)"/>
                <a:cs typeface="+mn-cs"/>
              </a:rPr>
              <a:t> </a:t>
            </a:r>
            <a:r>
              <a:rPr lang="en-US" altLang="ja-JP" sz="2400" kern="1200" dirty="0">
                <a:solidFill>
                  <a:srgbClr val="000000"/>
                </a:solidFill>
                <a:latin typeface="Arial (Body)"/>
                <a:cs typeface="+mn-cs"/>
              </a:rPr>
              <a:t>protect storage of private key</a:t>
            </a:r>
          </a:p>
          <a:p>
            <a:pPr marL="741553" lvl="1" indent="-284353">
              <a:spcAft>
                <a:spcPct val="0"/>
              </a:spcAft>
              <a:buSzPts val="2400"/>
            </a:pPr>
            <a:r>
              <a:rPr lang="en-US" altLang="en-US" sz="2400" kern="1200" dirty="0" smtClean="0">
                <a:solidFill>
                  <a:srgbClr val="000000"/>
                </a:solidFill>
                <a:latin typeface="Arial (Body)"/>
                <a:ea typeface="+mn-ea"/>
                <a:cs typeface="+mn-cs"/>
              </a:rPr>
              <a:t>P</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K</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I not </a:t>
            </a:r>
            <a:r>
              <a:rPr lang="en-US" altLang="en-US" sz="2400" kern="1200" dirty="0">
                <a:solidFill>
                  <a:srgbClr val="000000"/>
                </a:solidFill>
                <a:latin typeface="Arial (Body)"/>
                <a:ea typeface="+mn-ea"/>
                <a:cs typeface="+mn-cs"/>
              </a:rPr>
              <a:t>effective against insiders, employees</a:t>
            </a:r>
          </a:p>
          <a:p>
            <a:pPr marL="741553" lvl="1" indent="-284353">
              <a:spcAft>
                <a:spcPct val="0"/>
              </a:spcAft>
              <a:buSzPts val="2400"/>
            </a:pPr>
            <a:r>
              <a:rPr lang="en-US" altLang="en-US" sz="2400" kern="1200" dirty="0">
                <a:solidFill>
                  <a:srgbClr val="000000"/>
                </a:solidFill>
                <a:latin typeface="Arial (Body)"/>
                <a:ea typeface="+mn-ea"/>
                <a:cs typeface="+mn-cs"/>
              </a:rPr>
              <a:t>Protection of private keys by individuals may be haphazard</a:t>
            </a:r>
          </a:p>
          <a:p>
            <a:pPr marL="255651" lvl="0" indent="-255651">
              <a:spcAft>
                <a:spcPct val="0"/>
              </a:spcAft>
              <a:buSzPts val="2400"/>
              <a:tabLst/>
            </a:pPr>
            <a:r>
              <a:rPr lang="en-US" altLang="en-US" sz="2400" kern="1200" dirty="0">
                <a:solidFill>
                  <a:srgbClr val="000000"/>
                </a:solidFill>
                <a:latin typeface="Arial (Body)"/>
                <a:ea typeface="+mn-ea"/>
                <a:cs typeface="+mn-cs"/>
              </a:rPr>
              <a:t>No guarantee that verifying computer of merchant is secure</a:t>
            </a:r>
          </a:p>
          <a:p>
            <a:pPr marL="255651" lvl="0" indent="-255651">
              <a:spcAft>
                <a:spcPct val="0"/>
              </a:spcAft>
              <a:buSzPts val="2400"/>
              <a:tabLst/>
            </a:pPr>
            <a:r>
              <a:rPr lang="en-US" altLang="en-US" sz="2400" kern="1200" dirty="0" smtClean="0">
                <a:solidFill>
                  <a:srgbClr val="000000"/>
                </a:solidFill>
                <a:latin typeface="Arial (Body)"/>
                <a:ea typeface="+mn-ea"/>
                <a:cs typeface="+mn-cs"/>
              </a:rPr>
              <a:t>C</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A</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s </a:t>
            </a:r>
            <a:r>
              <a:rPr lang="en-US" altLang="en-US" sz="2400" kern="1200" dirty="0">
                <a:solidFill>
                  <a:srgbClr val="000000"/>
                </a:solidFill>
                <a:latin typeface="Arial (Body)"/>
                <a:ea typeface="+mn-ea"/>
                <a:cs typeface="+mn-cs"/>
              </a:rPr>
              <a:t>are unregulated, self-selecting </a:t>
            </a:r>
            <a:r>
              <a:rPr lang="en-US" altLang="en-US" sz="2400" kern="1200" dirty="0" smtClean="0">
                <a:solidFill>
                  <a:srgbClr val="000000"/>
                </a:solidFill>
                <a:latin typeface="Arial (Body)"/>
                <a:ea typeface="+mn-ea"/>
                <a:cs typeface="+mn-cs"/>
              </a:rPr>
              <a:t>organizations</a:t>
            </a:r>
            <a:endParaRPr lang="en-US" alt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312632501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Securing Channels of Communication</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199"/>
            <a:ext cx="7840639" cy="4172803"/>
          </a:xfrm>
        </p:spPr>
        <p:txBody>
          <a:bodyPr wrap="square" lIns="91425" tIns="91425" rIns="91425" bIns="91425">
            <a:noAutofit/>
          </a:bodyPr>
          <a:lstStyle/>
          <a:p>
            <a:pPr marL="255651" lvl="0" indent="-255651">
              <a:spcAft>
                <a:spcPct val="0"/>
              </a:spcAft>
              <a:buSzPts val="2400"/>
              <a:tabLst/>
            </a:pPr>
            <a:r>
              <a:rPr lang="en-US" altLang="en-US" sz="2400" kern="1200" dirty="0">
                <a:solidFill>
                  <a:srgbClr val="000000"/>
                </a:solidFill>
                <a:latin typeface="Arial (Body)"/>
                <a:ea typeface="+mn-ea"/>
                <a:cs typeface="+mn-cs"/>
              </a:rPr>
              <a:t>Secure Sockets Layer </a:t>
            </a:r>
            <a:r>
              <a:rPr lang="en-US" altLang="en-US" sz="2400" kern="1200" dirty="0" smtClean="0">
                <a:solidFill>
                  <a:srgbClr val="000000"/>
                </a:solidFill>
                <a:latin typeface="Arial (Body)"/>
                <a:ea typeface="+mn-ea"/>
                <a:cs typeface="+mn-cs"/>
              </a:rPr>
              <a:t>(S</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S</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L)/</a:t>
            </a:r>
            <a:r>
              <a:rPr lang="en-US" altLang="en-US" sz="2400" kern="1200" dirty="0">
                <a:solidFill>
                  <a:srgbClr val="000000"/>
                </a:solidFill>
                <a:latin typeface="Arial (Body)"/>
                <a:ea typeface="+mn-ea"/>
                <a:cs typeface="+mn-cs"/>
              </a:rPr>
              <a:t>Transport Layer Security </a:t>
            </a:r>
            <a:r>
              <a:rPr lang="en-US" altLang="en-US" sz="2400" kern="1200" dirty="0" smtClean="0">
                <a:solidFill>
                  <a:srgbClr val="000000"/>
                </a:solidFill>
                <a:latin typeface="Arial (Body)"/>
                <a:ea typeface="+mn-ea"/>
                <a:cs typeface="+mn-cs"/>
              </a:rPr>
              <a:t>(T</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L</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S)</a:t>
            </a:r>
            <a:endParaRPr lang="en-US" altLang="en-US" sz="2400" kern="1200" dirty="0">
              <a:solidFill>
                <a:srgbClr val="000000"/>
              </a:solidFill>
              <a:latin typeface="Arial (Body)"/>
              <a:ea typeface="+mn-ea"/>
              <a:cs typeface="+mn-cs"/>
            </a:endParaRPr>
          </a:p>
          <a:p>
            <a:pPr marL="741553" lvl="1" indent="-284353">
              <a:spcAft>
                <a:spcPct val="0"/>
              </a:spcAft>
              <a:buSzPts val="2400"/>
            </a:pPr>
            <a:r>
              <a:rPr lang="en-US" altLang="en-US" sz="2400" kern="1200" dirty="0">
                <a:solidFill>
                  <a:srgbClr val="000000"/>
                </a:solidFill>
                <a:latin typeface="Arial (Body)"/>
                <a:ea typeface="+mn-ea"/>
                <a:cs typeface="+mn-cs"/>
              </a:rPr>
              <a:t>Establishes secure, negotiated client–server session</a:t>
            </a:r>
          </a:p>
          <a:p>
            <a:pPr marL="255651" lvl="0" indent="-255651">
              <a:spcAft>
                <a:spcPct val="0"/>
              </a:spcAft>
              <a:buSzPts val="2400"/>
              <a:tabLst/>
            </a:pPr>
            <a:r>
              <a:rPr lang="en-US" altLang="en-US" sz="2400" kern="1200" dirty="0">
                <a:solidFill>
                  <a:srgbClr val="000000"/>
                </a:solidFill>
                <a:latin typeface="Arial (Body)"/>
                <a:ea typeface="+mn-ea"/>
                <a:cs typeface="+mn-cs"/>
              </a:rPr>
              <a:t>Virtual Private Network </a:t>
            </a:r>
            <a:r>
              <a:rPr lang="en-US" altLang="en-US" sz="2400" kern="1200" dirty="0" smtClean="0">
                <a:solidFill>
                  <a:srgbClr val="000000"/>
                </a:solidFill>
                <a:latin typeface="Arial (Body)"/>
                <a:ea typeface="+mn-ea"/>
                <a:cs typeface="+mn-cs"/>
              </a:rPr>
              <a:t>(V</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P</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N)</a:t>
            </a:r>
            <a:endParaRPr lang="en-US" altLang="en-US" sz="2400" kern="1200" dirty="0">
              <a:solidFill>
                <a:srgbClr val="000000"/>
              </a:solidFill>
              <a:latin typeface="Arial (Body)"/>
              <a:ea typeface="+mn-ea"/>
              <a:cs typeface="+mn-cs"/>
            </a:endParaRPr>
          </a:p>
          <a:p>
            <a:pPr marL="741553" lvl="1" indent="-284353">
              <a:spcAft>
                <a:spcPct val="0"/>
              </a:spcAft>
              <a:buSzPts val="2400"/>
            </a:pPr>
            <a:r>
              <a:rPr lang="en-US" altLang="en-US" sz="2400" kern="1200" dirty="0">
                <a:solidFill>
                  <a:srgbClr val="000000"/>
                </a:solidFill>
                <a:latin typeface="Arial (Body)"/>
                <a:ea typeface="+mn-ea"/>
                <a:cs typeface="+mn-cs"/>
              </a:rPr>
              <a:t>Allows remote users to securely access internal network via the Internet</a:t>
            </a:r>
          </a:p>
          <a:p>
            <a:pPr marL="255651" lvl="0" indent="-255651">
              <a:spcAft>
                <a:spcPct val="0"/>
              </a:spcAft>
              <a:buSzPts val="2400"/>
              <a:tabLst/>
            </a:pPr>
            <a:r>
              <a:rPr lang="en-US" altLang="en-US" sz="2400" kern="1200" dirty="0">
                <a:solidFill>
                  <a:srgbClr val="000000"/>
                </a:solidFill>
                <a:latin typeface="Arial (Body)"/>
                <a:ea typeface="+mn-ea"/>
                <a:cs typeface="+mn-cs"/>
              </a:rPr>
              <a:t>Wireless (Wi-Fi) networks</a:t>
            </a:r>
          </a:p>
          <a:p>
            <a:pPr marL="741553" lvl="1" indent="-284353">
              <a:spcAft>
                <a:spcPct val="0"/>
              </a:spcAft>
              <a:buSzPts val="2400"/>
            </a:pPr>
            <a:r>
              <a:rPr lang="en-US" altLang="en-US" sz="2400" kern="1200" dirty="0" smtClean="0">
                <a:solidFill>
                  <a:srgbClr val="000000"/>
                </a:solidFill>
                <a:latin typeface="Arial (Body)"/>
                <a:ea typeface="+mn-ea"/>
                <a:cs typeface="+mn-cs"/>
              </a:rPr>
              <a:t>W</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P</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A</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2</a:t>
            </a:r>
            <a:endParaRPr lang="en-US" sz="2400" kern="1200" dirty="0">
              <a:solidFill>
                <a:srgbClr val="000000"/>
              </a:solidFill>
              <a:latin typeface="Arial (Body)"/>
              <a:ea typeface="+mn-ea"/>
              <a:cs typeface="+mn-cs"/>
            </a:endParaRPr>
          </a:p>
        </p:txBody>
      </p:sp>
    </p:spTree>
    <p:extLst>
      <p:ext uri="{BB962C8B-B14F-4D97-AF65-F5344CB8AC3E}">
        <p14:creationId xmlns:p14="http://schemas.microsoft.com/office/powerpoint/2010/main" val="33833700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Figure </a:t>
            </a:r>
            <a:r>
              <a:rPr lang="en-IN" kern="1200" dirty="0" smtClean="0">
                <a:latin typeface="Times New Roman" panose="02020603050405020304" pitchFamily="18" charset="0"/>
                <a:ea typeface="+mj-ea"/>
                <a:cs typeface="Times New Roman" panose="02020603050405020304" pitchFamily="18" charset="0"/>
              </a:rPr>
              <a:t>5.10 </a:t>
            </a:r>
            <a:r>
              <a:rPr lang="en-IN" kern="1200" dirty="0" smtClean="0">
                <a:latin typeface="Times New Roman" panose="02020603050405020304" pitchFamily="18" charset="0"/>
                <a:ea typeface="+mj-ea"/>
                <a:cs typeface="Times New Roman" panose="02020603050405020304" pitchFamily="18" charset="0"/>
              </a:rPr>
              <a:t>Secure Negotiated Sessions Using S</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S</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L/T</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L</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S</a:t>
            </a:r>
            <a:endParaRPr lang="en-US" kern="1200" dirty="0">
              <a:latin typeface="Times New Roman" panose="02020603050405020304" pitchFamily="18" charset="0"/>
              <a:ea typeface="+mj-ea"/>
              <a:cs typeface="Times New Roman" panose="02020603050405020304" pitchFamily="18" charset="0"/>
            </a:endParaRPr>
          </a:p>
        </p:txBody>
      </p:sp>
      <p:pic>
        <p:nvPicPr>
          <p:cNvPr id="4" name="Picture 3" descr="A process diagram illustrates secure negotiated sessions using S S L and T L S. The following steps are involved in the process. 1. Client browser requests the merchant server for a secure session over the internet. 2. Merchant server grants the secure session. 3. Session I D and methods of encryption are negotiated. 4. Client certificate and merchant certificate are exchanged. Identity of both parties is established. 5. Client generates session key and uses server public key to create digital envelope. 6. Digital envelope is sent to the server, which then decrypts it using a private key. 7. Encrypted transmission using client-generated session key begin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183" y="1719571"/>
            <a:ext cx="7477635" cy="4456093"/>
          </a:xfrm>
          <a:prstGeom prst="rect">
            <a:avLst/>
          </a:prstGeom>
        </p:spPr>
      </p:pic>
    </p:spTree>
    <p:extLst>
      <p:ext uri="{BB962C8B-B14F-4D97-AF65-F5344CB8AC3E}">
        <p14:creationId xmlns:p14="http://schemas.microsoft.com/office/powerpoint/2010/main" val="190041438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Protecting Networks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4224203"/>
          </a:xfrm>
        </p:spPr>
        <p:txBody>
          <a:bodyPr wrap="square" lIns="91425" tIns="91425" rIns="91425" bIns="91425">
            <a:noAutofit/>
          </a:bodyPr>
          <a:lstStyle/>
          <a:p>
            <a:pPr marL="255651" lvl="0" indent="-255651">
              <a:spcAft>
                <a:spcPct val="0"/>
              </a:spcAft>
              <a:tabLst/>
            </a:pPr>
            <a:r>
              <a:rPr lang="en-US" sz="2000" kern="1200" dirty="0">
                <a:solidFill>
                  <a:srgbClr val="000000"/>
                </a:solidFill>
                <a:latin typeface="Arial (Body)"/>
                <a:ea typeface="+mn-ea"/>
                <a:cs typeface="+mn-cs"/>
              </a:rPr>
              <a:t>Firewall</a:t>
            </a:r>
          </a:p>
          <a:p>
            <a:pPr marL="741553" lvl="1" indent="-284353">
              <a:spcAft>
                <a:spcPct val="0"/>
              </a:spcAft>
            </a:pPr>
            <a:r>
              <a:rPr lang="en-US" sz="2000" kern="1200" dirty="0">
                <a:solidFill>
                  <a:srgbClr val="000000"/>
                </a:solidFill>
                <a:latin typeface="Arial (Body)"/>
                <a:ea typeface="+mn-ea"/>
                <a:cs typeface="+mn-cs"/>
              </a:rPr>
              <a:t>Hardware or software that uses security policy to filter packets</a:t>
            </a:r>
          </a:p>
          <a:p>
            <a:pPr marL="1144778" lvl="2" indent="-230378">
              <a:spcAft>
                <a:spcPct val="0"/>
              </a:spcAft>
            </a:pPr>
            <a:r>
              <a:rPr lang="en-US" sz="2000" kern="1200" dirty="0">
                <a:solidFill>
                  <a:srgbClr val="000000"/>
                </a:solidFill>
                <a:latin typeface="Arial (Body)"/>
                <a:ea typeface="+mn-ea"/>
                <a:cs typeface="+mn-cs"/>
              </a:rPr>
              <a:t>Packet filters</a:t>
            </a:r>
          </a:p>
          <a:p>
            <a:pPr marL="1144778" lvl="2" indent="-230378">
              <a:spcAft>
                <a:spcPct val="0"/>
              </a:spcAft>
            </a:pPr>
            <a:r>
              <a:rPr lang="en-US" sz="2000" kern="1200" dirty="0">
                <a:solidFill>
                  <a:srgbClr val="000000"/>
                </a:solidFill>
                <a:latin typeface="Arial (Body)"/>
                <a:ea typeface="+mn-ea"/>
                <a:cs typeface="+mn-cs"/>
              </a:rPr>
              <a:t>Application gateways</a:t>
            </a:r>
          </a:p>
          <a:p>
            <a:pPr marL="741553" lvl="1" indent="-284353">
              <a:spcAft>
                <a:spcPct val="0"/>
              </a:spcAft>
            </a:pPr>
            <a:r>
              <a:rPr lang="en-US" sz="2000" kern="1200" dirty="0">
                <a:solidFill>
                  <a:srgbClr val="000000"/>
                </a:solidFill>
                <a:latin typeface="Arial (Body)"/>
                <a:ea typeface="+mn-ea"/>
                <a:cs typeface="+mn-cs"/>
              </a:rPr>
              <a:t>Next-generation firewalls</a:t>
            </a:r>
          </a:p>
          <a:p>
            <a:pPr marL="255651" lvl="0" indent="-255651">
              <a:spcAft>
                <a:spcPct val="0"/>
              </a:spcAft>
              <a:tabLst/>
            </a:pPr>
            <a:r>
              <a:rPr lang="en-US" sz="2000" kern="1200" dirty="0">
                <a:solidFill>
                  <a:srgbClr val="000000"/>
                </a:solidFill>
                <a:latin typeface="Arial (Body)"/>
                <a:ea typeface="+mn-ea"/>
                <a:cs typeface="+mn-cs"/>
              </a:rPr>
              <a:t>Proxy servers (proxies)</a:t>
            </a:r>
          </a:p>
          <a:p>
            <a:pPr marL="741553" lvl="1" indent="-284353">
              <a:spcAft>
                <a:spcPct val="0"/>
              </a:spcAft>
            </a:pPr>
            <a:r>
              <a:rPr lang="en-US" sz="2000" kern="1200" dirty="0">
                <a:solidFill>
                  <a:srgbClr val="000000"/>
                </a:solidFill>
                <a:latin typeface="Arial (Body)"/>
                <a:ea typeface="+mn-ea"/>
                <a:cs typeface="+mn-cs"/>
              </a:rPr>
              <a:t>Software servers that handle all communications from or sent to the Internet</a:t>
            </a:r>
          </a:p>
          <a:p>
            <a:pPr marL="255651" lvl="0" indent="-255651">
              <a:spcAft>
                <a:spcPct val="0"/>
              </a:spcAft>
              <a:tabLst/>
            </a:pPr>
            <a:r>
              <a:rPr lang="en-US" sz="2000" kern="1200" dirty="0">
                <a:solidFill>
                  <a:srgbClr val="000000"/>
                </a:solidFill>
                <a:latin typeface="Arial (Body)"/>
                <a:ea typeface="+mn-ea"/>
                <a:cs typeface="+mn-cs"/>
              </a:rPr>
              <a:t>Intrusion detection systems</a:t>
            </a:r>
          </a:p>
          <a:p>
            <a:pPr marL="255651" lvl="0" indent="-255651">
              <a:spcAft>
                <a:spcPct val="0"/>
              </a:spcAft>
              <a:tabLst/>
            </a:pPr>
            <a:r>
              <a:rPr lang="en-US" sz="2000" kern="1200" dirty="0">
                <a:solidFill>
                  <a:srgbClr val="000000"/>
                </a:solidFill>
                <a:latin typeface="Arial (Body)"/>
                <a:ea typeface="+mn-ea"/>
                <a:cs typeface="+mn-cs"/>
              </a:rPr>
              <a:t>Intrusion prevention systems</a:t>
            </a:r>
          </a:p>
        </p:txBody>
      </p:sp>
    </p:spTree>
    <p:extLst>
      <p:ext uri="{BB962C8B-B14F-4D97-AF65-F5344CB8AC3E}">
        <p14:creationId xmlns:p14="http://schemas.microsoft.com/office/powerpoint/2010/main" val="361352343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Figure </a:t>
            </a:r>
            <a:r>
              <a:rPr lang="en-IN" kern="1200" dirty="0" smtClean="0">
                <a:latin typeface="Times New Roman" panose="02020603050405020304" pitchFamily="18" charset="0"/>
                <a:ea typeface="+mj-ea"/>
                <a:cs typeface="Times New Roman" panose="02020603050405020304" pitchFamily="18" charset="0"/>
              </a:rPr>
              <a:t>5.11 </a:t>
            </a:r>
            <a:r>
              <a:rPr lang="en-IN" kern="1200" dirty="0" smtClean="0">
                <a:latin typeface="Times New Roman" panose="02020603050405020304" pitchFamily="18" charset="0"/>
                <a:ea typeface="+mj-ea"/>
                <a:cs typeface="Times New Roman" panose="02020603050405020304" pitchFamily="18" charset="0"/>
              </a:rPr>
              <a:t>Firewalls and Proxy Servers</a:t>
            </a:r>
            <a:endParaRPr lang="en-US" kern="1200" dirty="0">
              <a:latin typeface="Times New Roman" panose="02020603050405020304" pitchFamily="18" charset="0"/>
              <a:ea typeface="+mj-ea"/>
              <a:cs typeface="Times New Roman" panose="02020603050405020304" pitchFamily="18" charset="0"/>
            </a:endParaRPr>
          </a:p>
        </p:txBody>
      </p:sp>
      <p:pic>
        <p:nvPicPr>
          <p:cNvPr id="4" name="Picture 3" descr="A set of flow diagrams illustrates how firewalls and proxy servers provide protection for networks. A linear flow diagram for a firewall shows, from left to right, a laptop, desktop, and a mobile phone connected to a firewall with two-way arrows. The firewall connects with a remote client on the Internet through a web server. A remote server is present on the side of the remote client. A linear flow diagram for proxy server shows, from left to right, a laptop, desktop, and a mobile phone connected two-way with an internal network. The internal network is connected two-way with a proxy server. The proxy server connects to a remote client on the Internet through an external network. A remote server is present on the side of the remote clien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0981" y="1651983"/>
            <a:ext cx="7402039" cy="4454790"/>
          </a:xfrm>
          <a:prstGeom prst="rect">
            <a:avLst/>
          </a:prstGeom>
        </p:spPr>
      </p:pic>
    </p:spTree>
    <p:extLst>
      <p:ext uri="{BB962C8B-B14F-4D97-AF65-F5344CB8AC3E}">
        <p14:creationId xmlns:p14="http://schemas.microsoft.com/office/powerpoint/2010/main" val="67062825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Protecting Servers and Clients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823820"/>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Operating system security enhancements</a:t>
            </a:r>
          </a:p>
          <a:p>
            <a:pPr marL="741553" lvl="1" indent="-284353">
              <a:spcAft>
                <a:spcPct val="0"/>
              </a:spcAft>
              <a:buSzPts val="2400"/>
            </a:pPr>
            <a:r>
              <a:rPr lang="en-US" sz="2400" kern="1200" dirty="0">
                <a:solidFill>
                  <a:srgbClr val="000000"/>
                </a:solidFill>
                <a:latin typeface="Arial (Body)"/>
                <a:ea typeface="+mn-ea"/>
                <a:cs typeface="+mn-cs"/>
              </a:rPr>
              <a:t>Upgrades, patches</a:t>
            </a:r>
          </a:p>
          <a:p>
            <a:pPr marL="255651" lvl="0" indent="-255651">
              <a:spcAft>
                <a:spcPct val="0"/>
              </a:spcAft>
              <a:buSzPts val="2400"/>
              <a:tabLst/>
            </a:pPr>
            <a:r>
              <a:rPr lang="en-US" sz="2400" kern="1200" dirty="0">
                <a:solidFill>
                  <a:srgbClr val="000000"/>
                </a:solidFill>
                <a:latin typeface="Arial (Body)"/>
                <a:ea typeface="+mn-ea"/>
                <a:cs typeface="+mn-cs"/>
              </a:rPr>
              <a:t>Anti-virus </a:t>
            </a:r>
            <a:r>
              <a:rPr lang="en-US" sz="2400" kern="1200" dirty="0" smtClean="0">
                <a:solidFill>
                  <a:srgbClr val="000000"/>
                </a:solidFill>
                <a:latin typeface="Arial (Body)"/>
                <a:ea typeface="+mn-ea"/>
                <a:cs typeface="+mn-cs"/>
              </a:rPr>
              <a:t>software</a:t>
            </a:r>
            <a:endParaRPr lang="en-US" sz="2400" kern="1200" dirty="0">
              <a:solidFill>
                <a:srgbClr val="000000"/>
              </a:solidFill>
              <a:latin typeface="Arial (Body)"/>
              <a:ea typeface="+mn-ea"/>
              <a:cs typeface="+mn-cs"/>
            </a:endParaRPr>
          </a:p>
          <a:p>
            <a:pPr marL="741553" lvl="1" indent="-284353">
              <a:spcAft>
                <a:spcPct val="0"/>
              </a:spcAft>
              <a:buSzPts val="2400"/>
            </a:pPr>
            <a:r>
              <a:rPr lang="en-US" sz="2400" kern="1200" dirty="0">
                <a:solidFill>
                  <a:srgbClr val="000000"/>
                </a:solidFill>
                <a:latin typeface="Arial (Body)"/>
                <a:ea typeface="+mn-ea"/>
                <a:cs typeface="+mn-cs"/>
              </a:rPr>
              <a:t>Easiest and least expensive way to prevent threats to system integrity</a:t>
            </a:r>
          </a:p>
          <a:p>
            <a:pPr marL="741553" lvl="1" indent="-284353">
              <a:spcAft>
                <a:spcPct val="0"/>
              </a:spcAft>
              <a:buSzPts val="2400"/>
            </a:pPr>
            <a:r>
              <a:rPr lang="en-US" sz="2400" kern="1200" dirty="0">
                <a:solidFill>
                  <a:srgbClr val="000000"/>
                </a:solidFill>
                <a:latin typeface="Arial (Body)"/>
                <a:ea typeface="+mn-ea"/>
                <a:cs typeface="+mn-cs"/>
              </a:rPr>
              <a:t>Requires daily updates</a:t>
            </a:r>
          </a:p>
        </p:txBody>
      </p:sp>
    </p:spTree>
    <p:extLst>
      <p:ext uri="{BB962C8B-B14F-4D97-AF65-F5344CB8AC3E}">
        <p14:creationId xmlns:p14="http://schemas.microsoft.com/office/powerpoint/2010/main" val="41307054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Management Policies, Business Procedures, and Public Laws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823820"/>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Worldwide, companies spend more than $86 billion on security hardware, software, services</a:t>
            </a:r>
          </a:p>
          <a:p>
            <a:pPr marL="255651" lvl="0" indent="-255651">
              <a:spcAft>
                <a:spcPct val="0"/>
              </a:spcAft>
              <a:buSzPts val="2400"/>
              <a:tabLst/>
            </a:pPr>
            <a:r>
              <a:rPr lang="en-US" sz="2400" kern="1200" dirty="0">
                <a:solidFill>
                  <a:srgbClr val="000000"/>
                </a:solidFill>
                <a:latin typeface="Arial (Body)"/>
                <a:ea typeface="+mn-ea"/>
                <a:cs typeface="+mn-cs"/>
              </a:rPr>
              <a:t>Managing risk includes:</a:t>
            </a:r>
          </a:p>
          <a:p>
            <a:pPr marL="741553" lvl="1" indent="-284353">
              <a:spcAft>
                <a:spcPct val="0"/>
              </a:spcAft>
              <a:buSzPts val="2400"/>
            </a:pPr>
            <a:r>
              <a:rPr lang="en-US" sz="2400" kern="1200" dirty="0">
                <a:solidFill>
                  <a:srgbClr val="000000"/>
                </a:solidFill>
                <a:latin typeface="Arial (Body)"/>
                <a:ea typeface="+mn-ea"/>
                <a:cs typeface="+mn-cs"/>
              </a:rPr>
              <a:t>Technology</a:t>
            </a:r>
          </a:p>
          <a:p>
            <a:pPr marL="741553" lvl="1" indent="-284353">
              <a:spcAft>
                <a:spcPct val="0"/>
              </a:spcAft>
              <a:buSzPts val="2400"/>
            </a:pPr>
            <a:r>
              <a:rPr lang="en-US" sz="2400" kern="1200" dirty="0">
                <a:solidFill>
                  <a:srgbClr val="000000"/>
                </a:solidFill>
                <a:latin typeface="Arial (Body)"/>
                <a:ea typeface="+mn-ea"/>
                <a:cs typeface="+mn-cs"/>
              </a:rPr>
              <a:t>Effective management policies</a:t>
            </a:r>
          </a:p>
          <a:p>
            <a:pPr marL="741553" lvl="1" indent="-284353">
              <a:spcAft>
                <a:spcPct val="0"/>
              </a:spcAft>
              <a:buSzPts val="2400"/>
            </a:pPr>
            <a:r>
              <a:rPr lang="en-US" sz="2400" kern="1200" dirty="0">
                <a:solidFill>
                  <a:srgbClr val="000000"/>
                </a:solidFill>
                <a:latin typeface="Arial (Body)"/>
                <a:ea typeface="+mn-ea"/>
                <a:cs typeface="+mn-cs"/>
              </a:rPr>
              <a:t>Public laws and active enforcement</a:t>
            </a:r>
          </a:p>
        </p:txBody>
      </p:sp>
    </p:spTree>
    <p:extLst>
      <p:ext uri="{BB962C8B-B14F-4D97-AF65-F5344CB8AC3E}">
        <p14:creationId xmlns:p14="http://schemas.microsoft.com/office/powerpoint/2010/main" val="27515971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A Security Plan: Management Policies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Risk assessment</a:t>
            </a:r>
          </a:p>
          <a:p>
            <a:pPr marL="255651" lvl="0" indent="-255651">
              <a:spcAft>
                <a:spcPct val="0"/>
              </a:spcAft>
              <a:buSzPts val="2400"/>
              <a:tabLst/>
            </a:pPr>
            <a:r>
              <a:rPr lang="en-US" sz="2400" kern="1200" dirty="0">
                <a:solidFill>
                  <a:srgbClr val="000000"/>
                </a:solidFill>
                <a:latin typeface="Arial (Body)"/>
                <a:ea typeface="+mn-ea"/>
                <a:cs typeface="+mn-cs"/>
              </a:rPr>
              <a:t>Security policy</a:t>
            </a:r>
          </a:p>
          <a:p>
            <a:pPr marL="255651" lvl="0" indent="-255651">
              <a:spcAft>
                <a:spcPct val="0"/>
              </a:spcAft>
              <a:buSzPts val="2400"/>
              <a:tabLst/>
            </a:pPr>
            <a:r>
              <a:rPr lang="en-US" sz="2400" kern="1200" dirty="0">
                <a:solidFill>
                  <a:srgbClr val="000000"/>
                </a:solidFill>
                <a:latin typeface="Arial (Body)"/>
                <a:ea typeface="+mn-ea"/>
                <a:cs typeface="+mn-cs"/>
              </a:rPr>
              <a:t>Implementation plan</a:t>
            </a:r>
          </a:p>
          <a:p>
            <a:pPr marL="741553" lvl="1" indent="-284353">
              <a:spcAft>
                <a:spcPct val="0"/>
              </a:spcAft>
              <a:buSzPts val="2400"/>
            </a:pPr>
            <a:r>
              <a:rPr lang="en-US" sz="2400" kern="1200" dirty="0">
                <a:solidFill>
                  <a:srgbClr val="000000"/>
                </a:solidFill>
                <a:latin typeface="Arial (Body)"/>
                <a:ea typeface="+mn-ea"/>
                <a:cs typeface="+mn-cs"/>
              </a:rPr>
              <a:t>Security organization</a:t>
            </a:r>
          </a:p>
          <a:p>
            <a:pPr marL="741553" lvl="1" indent="-284353">
              <a:spcAft>
                <a:spcPct val="0"/>
              </a:spcAft>
              <a:buSzPts val="2400"/>
            </a:pPr>
            <a:r>
              <a:rPr lang="en-US" sz="2400" kern="1200" dirty="0">
                <a:solidFill>
                  <a:srgbClr val="000000"/>
                </a:solidFill>
                <a:latin typeface="Arial (Body)"/>
                <a:ea typeface="+mn-ea"/>
                <a:cs typeface="+mn-cs"/>
              </a:rPr>
              <a:t>Access controls</a:t>
            </a:r>
          </a:p>
          <a:p>
            <a:pPr marL="741553" lvl="1" indent="-284353">
              <a:spcAft>
                <a:spcPct val="0"/>
              </a:spcAft>
              <a:buSzPts val="2400"/>
            </a:pPr>
            <a:r>
              <a:rPr lang="en-US" sz="2400" kern="1200" dirty="0">
                <a:solidFill>
                  <a:srgbClr val="000000"/>
                </a:solidFill>
                <a:latin typeface="Arial (Body)"/>
                <a:ea typeface="+mn-ea"/>
                <a:cs typeface="+mn-cs"/>
              </a:rPr>
              <a:t>Authentication procedures, including biometrics</a:t>
            </a:r>
          </a:p>
          <a:p>
            <a:pPr marL="741553" lvl="1" indent="-284353">
              <a:spcAft>
                <a:spcPct val="0"/>
              </a:spcAft>
              <a:buSzPts val="2400"/>
            </a:pPr>
            <a:r>
              <a:rPr lang="en-US" sz="2400" kern="1200" dirty="0">
                <a:solidFill>
                  <a:srgbClr val="000000"/>
                </a:solidFill>
                <a:latin typeface="Arial (Body)"/>
                <a:ea typeface="+mn-ea"/>
                <a:cs typeface="+mn-cs"/>
              </a:rPr>
              <a:t>Authorization policies, authorization management systems</a:t>
            </a:r>
          </a:p>
          <a:p>
            <a:pPr marL="255651" lvl="0" indent="-255651">
              <a:spcAft>
                <a:spcPct val="0"/>
              </a:spcAft>
              <a:buSzPts val="2400"/>
              <a:tabLst/>
            </a:pPr>
            <a:r>
              <a:rPr lang="en-US" sz="2400" kern="1200" dirty="0">
                <a:solidFill>
                  <a:srgbClr val="000000"/>
                </a:solidFill>
                <a:latin typeface="Arial (Body)"/>
                <a:ea typeface="+mn-ea"/>
                <a:cs typeface="+mn-cs"/>
              </a:rPr>
              <a:t>Security audit</a:t>
            </a:r>
          </a:p>
        </p:txBody>
      </p:sp>
    </p:spTree>
    <p:extLst>
      <p:ext uri="{BB962C8B-B14F-4D97-AF65-F5344CB8AC3E}">
        <p14:creationId xmlns:p14="http://schemas.microsoft.com/office/powerpoint/2010/main" val="41522928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What is Good </a:t>
            </a:r>
            <a:r>
              <a:rPr lang="pt-BR" kern="1200" dirty="0" smtClean="0">
                <a:latin typeface="Times New Roman" panose="02020603050405020304" pitchFamily="18" charset="0"/>
                <a:ea typeface="+mj-ea"/>
                <a:cs typeface="Times New Roman" panose="02020603050405020304" pitchFamily="18" charset="0"/>
              </a:rPr>
              <a:t>E-Commerce </a:t>
            </a:r>
            <a:r>
              <a:rPr lang="en-IN" kern="1200" dirty="0" smtClean="0">
                <a:latin typeface="Times New Roman" panose="02020603050405020304" pitchFamily="18" charset="0"/>
                <a:ea typeface="+mj-ea"/>
                <a:cs typeface="Times New Roman" panose="02020603050405020304" pitchFamily="18" charset="0"/>
              </a:rPr>
              <a:t>Security?</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793316"/>
          </a:xfrm>
        </p:spPr>
        <p:txBody>
          <a:bodyPr wrap="square" lIns="91425" tIns="91425" rIns="91425" bIns="91425">
            <a:noAutofit/>
          </a:bodyPr>
          <a:lstStyle/>
          <a:p>
            <a:pPr marL="255651" lvl="0" indent="-255651">
              <a:spcAft>
                <a:spcPct val="0"/>
              </a:spcAft>
              <a:buSzPts val="2400"/>
              <a:tabLst/>
              <a:defRPr/>
            </a:pPr>
            <a:r>
              <a:rPr lang="en-US" sz="2400" kern="1200" dirty="0">
                <a:solidFill>
                  <a:srgbClr val="000000"/>
                </a:solidFill>
                <a:latin typeface="Arial (Body)"/>
                <a:ea typeface="+mn-ea"/>
                <a:cs typeface="+mn-cs"/>
              </a:rPr>
              <a:t>To achieve highest degree of security</a:t>
            </a:r>
          </a:p>
          <a:p>
            <a:pPr marL="741553" lvl="1" indent="-284353">
              <a:spcAft>
                <a:spcPct val="0"/>
              </a:spcAft>
              <a:buSzPts val="2400"/>
              <a:defRPr/>
            </a:pPr>
            <a:r>
              <a:rPr lang="en-US" sz="2400" kern="1200" dirty="0">
                <a:solidFill>
                  <a:srgbClr val="000000"/>
                </a:solidFill>
                <a:latin typeface="Arial (Body)"/>
                <a:ea typeface="ＭＳ Ｐゴシック" charset="0"/>
                <a:cs typeface="+mn-cs"/>
              </a:rPr>
              <a:t>New technologies</a:t>
            </a:r>
          </a:p>
          <a:p>
            <a:pPr marL="741553" lvl="1" indent="-284353">
              <a:spcAft>
                <a:spcPct val="0"/>
              </a:spcAft>
              <a:buSzPts val="2400"/>
              <a:defRPr/>
            </a:pPr>
            <a:r>
              <a:rPr lang="en-US" sz="2400" kern="1200" dirty="0">
                <a:solidFill>
                  <a:srgbClr val="000000"/>
                </a:solidFill>
                <a:latin typeface="Arial (Body)"/>
                <a:ea typeface="ＭＳ Ｐゴシック" charset="0"/>
                <a:cs typeface="+mn-cs"/>
              </a:rPr>
              <a:t>Organizational policies and procedures</a:t>
            </a:r>
          </a:p>
          <a:p>
            <a:pPr marL="741553" lvl="1" indent="-284353">
              <a:spcAft>
                <a:spcPct val="0"/>
              </a:spcAft>
              <a:buSzPts val="2400"/>
              <a:defRPr/>
            </a:pPr>
            <a:r>
              <a:rPr lang="en-US" sz="2400" kern="1200" dirty="0">
                <a:solidFill>
                  <a:srgbClr val="000000"/>
                </a:solidFill>
                <a:latin typeface="Arial (Body)"/>
                <a:ea typeface="ＭＳ Ｐゴシック" charset="0"/>
                <a:cs typeface="+mn-cs"/>
              </a:rPr>
              <a:t>Industry standards and government laws</a:t>
            </a:r>
          </a:p>
          <a:p>
            <a:pPr marL="255651" lvl="0" indent="-255651">
              <a:spcAft>
                <a:spcPct val="0"/>
              </a:spcAft>
              <a:buSzPts val="2400"/>
              <a:tabLst/>
              <a:defRPr/>
            </a:pPr>
            <a:r>
              <a:rPr lang="en-US" sz="2400" kern="1200" dirty="0">
                <a:solidFill>
                  <a:srgbClr val="000000"/>
                </a:solidFill>
                <a:latin typeface="Arial (Body)"/>
                <a:ea typeface="+mn-ea"/>
                <a:cs typeface="+mn-cs"/>
              </a:rPr>
              <a:t>Other factors</a:t>
            </a:r>
          </a:p>
          <a:p>
            <a:pPr marL="741553" lvl="1" indent="-284353">
              <a:spcAft>
                <a:spcPct val="0"/>
              </a:spcAft>
              <a:buSzPts val="2400"/>
              <a:defRPr/>
            </a:pPr>
            <a:r>
              <a:rPr lang="en-US" sz="2400" kern="1200" dirty="0">
                <a:solidFill>
                  <a:srgbClr val="000000"/>
                </a:solidFill>
                <a:latin typeface="Arial (Body)"/>
                <a:ea typeface="ＭＳ Ｐゴシック" charset="0"/>
                <a:cs typeface="+mn-cs"/>
              </a:rPr>
              <a:t>Time value of money</a:t>
            </a:r>
          </a:p>
          <a:p>
            <a:pPr marL="741553" lvl="1" indent="-284353">
              <a:spcAft>
                <a:spcPct val="0"/>
              </a:spcAft>
              <a:buSzPts val="2400"/>
              <a:defRPr/>
            </a:pPr>
            <a:r>
              <a:rPr lang="en-US" sz="2400" kern="1200" dirty="0">
                <a:solidFill>
                  <a:srgbClr val="000000"/>
                </a:solidFill>
                <a:latin typeface="Arial (Body)"/>
                <a:ea typeface="ＭＳ Ｐゴシック" charset="0"/>
                <a:cs typeface="+mn-cs"/>
              </a:rPr>
              <a:t>Cost of security </a:t>
            </a:r>
            <a:r>
              <a:rPr lang="en-US" sz="2400" kern="1200" dirty="0" smtClean="0">
                <a:solidFill>
                  <a:srgbClr val="000000"/>
                </a:solidFill>
                <a:latin typeface="Arial (Body)"/>
                <a:ea typeface="ＭＳ Ｐゴシック" charset="0"/>
                <a:cs typeface="+mn-cs"/>
              </a:rPr>
              <a:t>v</a:t>
            </a:r>
            <a:r>
              <a:rPr lang="en-US" sz="100" kern="1200" dirty="0" smtClean="0">
                <a:solidFill>
                  <a:schemeClr val="bg1"/>
                </a:solidFill>
                <a:latin typeface="Arial (Body)"/>
                <a:ea typeface="ＭＳ Ｐゴシック" charset="0"/>
                <a:cs typeface="+mn-cs"/>
              </a:rPr>
              <a:t>ersu</a:t>
            </a:r>
            <a:r>
              <a:rPr lang="en-US" sz="2400" kern="1200" dirty="0" smtClean="0">
                <a:solidFill>
                  <a:srgbClr val="000000"/>
                </a:solidFill>
                <a:latin typeface="Arial (Body)"/>
                <a:ea typeface="ＭＳ Ｐゴシック" charset="0"/>
                <a:cs typeface="+mn-cs"/>
              </a:rPr>
              <a:t>s</a:t>
            </a:r>
            <a:r>
              <a:rPr lang="en-US" sz="2400" kern="1200" dirty="0">
                <a:solidFill>
                  <a:srgbClr val="000000"/>
                </a:solidFill>
                <a:latin typeface="Arial (Body)"/>
                <a:ea typeface="ＭＳ Ｐゴシック" charset="0"/>
                <a:cs typeface="+mn-cs"/>
              </a:rPr>
              <a:t>. potential loss</a:t>
            </a:r>
          </a:p>
          <a:p>
            <a:pPr marL="741553" lvl="1" indent="-284353">
              <a:spcAft>
                <a:spcPct val="0"/>
              </a:spcAft>
              <a:buSzPts val="2400"/>
              <a:defRPr/>
            </a:pPr>
            <a:r>
              <a:rPr lang="en-US" sz="2400" kern="1200" dirty="0">
                <a:solidFill>
                  <a:srgbClr val="000000"/>
                </a:solidFill>
                <a:latin typeface="Arial (Body)"/>
                <a:ea typeface="ＭＳ Ｐゴシック" charset="0"/>
                <a:cs typeface="+mn-cs"/>
              </a:rPr>
              <a:t>Security often breaks at weakest link</a:t>
            </a:r>
          </a:p>
        </p:txBody>
      </p:sp>
    </p:spTree>
    <p:extLst>
      <p:ext uri="{BB962C8B-B14F-4D97-AF65-F5344CB8AC3E}">
        <p14:creationId xmlns:p14="http://schemas.microsoft.com/office/powerpoint/2010/main" val="84779040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Figure </a:t>
            </a:r>
            <a:r>
              <a:rPr lang="en-IN" kern="1200" dirty="0" smtClean="0">
                <a:latin typeface="Times New Roman" panose="02020603050405020304" pitchFamily="18" charset="0"/>
                <a:ea typeface="+mj-ea"/>
                <a:cs typeface="Times New Roman" panose="02020603050405020304" pitchFamily="18" charset="0"/>
              </a:rPr>
              <a:t>5.12 </a:t>
            </a:r>
            <a:r>
              <a:rPr lang="en-IN" kern="1200" dirty="0" smtClean="0">
                <a:latin typeface="Times New Roman" panose="02020603050405020304" pitchFamily="18" charset="0"/>
                <a:ea typeface="+mj-ea"/>
                <a:cs typeface="Times New Roman" panose="02020603050405020304" pitchFamily="18" charset="0"/>
              </a:rPr>
              <a:t>Developing an </a:t>
            </a:r>
            <a:r>
              <a:rPr lang="pt-BR" kern="1200" dirty="0" smtClean="0">
                <a:latin typeface="Times New Roman" panose="02020603050405020304" pitchFamily="18" charset="0"/>
                <a:ea typeface="+mj-ea"/>
                <a:cs typeface="Times New Roman" panose="02020603050405020304" pitchFamily="18" charset="0"/>
              </a:rPr>
              <a:t>E-Commerce </a:t>
            </a:r>
            <a:r>
              <a:rPr lang="en-IN" kern="1200" dirty="0" smtClean="0">
                <a:latin typeface="Times New Roman" panose="02020603050405020304" pitchFamily="18" charset="0"/>
                <a:ea typeface="+mj-ea"/>
                <a:cs typeface="Times New Roman" panose="02020603050405020304" pitchFamily="18" charset="0"/>
              </a:rPr>
              <a:t>Security Plan</a:t>
            </a:r>
            <a:endParaRPr lang="en-US" kern="1200" dirty="0">
              <a:latin typeface="Times New Roman" panose="02020603050405020304" pitchFamily="18" charset="0"/>
              <a:ea typeface="+mj-ea"/>
              <a:cs typeface="Times New Roman" panose="02020603050405020304" pitchFamily="18" charset="0"/>
            </a:endParaRPr>
          </a:p>
        </p:txBody>
      </p:sp>
      <p:pic>
        <p:nvPicPr>
          <p:cNvPr id="4" name="Picture 3" descr="A circular diagram lists the steps involved in developing an e-commerce security plan. The steps are listed as follows. 1. Perform a risk assessment. 2. Develop a security policy. 3. Develop an implementation plan. 4. Create a security organization. 5. Perform a security audi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2357" y="1517633"/>
            <a:ext cx="5759287" cy="4614308"/>
          </a:xfrm>
          <a:prstGeom prst="rect">
            <a:avLst/>
          </a:prstGeom>
        </p:spPr>
      </p:pic>
    </p:spTree>
    <p:extLst>
      <p:ext uri="{BB962C8B-B14F-4D97-AF65-F5344CB8AC3E}">
        <p14:creationId xmlns:p14="http://schemas.microsoft.com/office/powerpoint/2010/main" val="1622004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The Role of Laws and Public Policy</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4001065"/>
          </a:xfrm>
        </p:spPr>
        <p:txBody>
          <a:bodyPr wrap="square" lIns="91425" tIns="91425" rIns="91425" bIns="91425">
            <a:noAutofit/>
          </a:bodyPr>
          <a:lstStyle/>
          <a:p>
            <a:pPr marL="255651" lvl="0" indent="-255651">
              <a:spcAft>
                <a:spcPct val="0"/>
              </a:spcAft>
              <a:tabLst/>
            </a:pPr>
            <a:r>
              <a:rPr lang="en-US" sz="2200" kern="1200" dirty="0">
                <a:solidFill>
                  <a:srgbClr val="000000"/>
                </a:solidFill>
                <a:latin typeface="Arial (Body)"/>
                <a:ea typeface="+mn-ea"/>
                <a:cs typeface="+mn-cs"/>
              </a:rPr>
              <a:t>Laws that give authorities tools for identifying, tracing, prosecuting cybercriminals:</a:t>
            </a:r>
          </a:p>
          <a:p>
            <a:pPr marL="741553" lvl="1" indent="-284353">
              <a:spcAft>
                <a:spcPct val="0"/>
              </a:spcAft>
            </a:pPr>
            <a:r>
              <a:rPr lang="en-US" sz="2200" kern="1200" dirty="0" smtClean="0">
                <a:solidFill>
                  <a:srgbClr val="000000"/>
                </a:solidFill>
                <a:latin typeface="Arial (Body)"/>
                <a:ea typeface="+mn-ea"/>
                <a:cs typeface="+mn-cs"/>
              </a:rPr>
              <a:t>U</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S</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A Patriot </a:t>
            </a:r>
            <a:r>
              <a:rPr lang="en-US" sz="2200" kern="1200" dirty="0">
                <a:solidFill>
                  <a:srgbClr val="000000"/>
                </a:solidFill>
                <a:latin typeface="Arial (Body)"/>
                <a:ea typeface="+mn-ea"/>
                <a:cs typeface="+mn-cs"/>
              </a:rPr>
              <a:t>Act</a:t>
            </a:r>
          </a:p>
          <a:p>
            <a:pPr marL="741553" lvl="1" indent="-284353">
              <a:spcAft>
                <a:spcPct val="0"/>
              </a:spcAft>
            </a:pPr>
            <a:r>
              <a:rPr lang="en-US" sz="2200" kern="1200" dirty="0">
                <a:solidFill>
                  <a:srgbClr val="000000"/>
                </a:solidFill>
                <a:latin typeface="Arial (Body)"/>
                <a:ea typeface="+mn-ea"/>
                <a:cs typeface="+mn-cs"/>
              </a:rPr>
              <a:t>Homeland Security Act</a:t>
            </a:r>
          </a:p>
          <a:p>
            <a:pPr marL="255651" lvl="0" indent="-255651">
              <a:spcAft>
                <a:spcPct val="0"/>
              </a:spcAft>
              <a:tabLst/>
            </a:pPr>
            <a:r>
              <a:rPr lang="en-US" sz="2200" kern="1200" dirty="0">
                <a:solidFill>
                  <a:srgbClr val="000000"/>
                </a:solidFill>
                <a:latin typeface="Arial (Body)"/>
                <a:ea typeface="+mn-ea"/>
                <a:cs typeface="+mn-cs"/>
              </a:rPr>
              <a:t>Private and private-public cooperation</a:t>
            </a:r>
          </a:p>
          <a:p>
            <a:pPr marL="741553" lvl="1" indent="-284353">
              <a:spcAft>
                <a:spcPct val="0"/>
              </a:spcAft>
            </a:pPr>
            <a:r>
              <a:rPr lang="pt-BR" sz="2200" kern="1200" dirty="0" smtClean="0">
                <a:solidFill>
                  <a:srgbClr val="000000"/>
                </a:solidFill>
                <a:latin typeface="Arial (Body)"/>
                <a:ea typeface="+mn-ea"/>
                <a:cs typeface="+mn-cs"/>
              </a:rPr>
              <a:t>U</a:t>
            </a:r>
            <a:r>
              <a:rPr lang="pt-BR" sz="100" kern="1200" dirty="0" smtClean="0">
                <a:solidFill>
                  <a:srgbClr val="000000"/>
                </a:solidFill>
                <a:latin typeface="Arial (Body)"/>
                <a:ea typeface="+mn-ea"/>
                <a:cs typeface="+mn-cs"/>
              </a:rPr>
              <a:t> </a:t>
            </a:r>
            <a:r>
              <a:rPr lang="pt-BR" sz="2200" kern="1200" dirty="0" smtClean="0">
                <a:solidFill>
                  <a:srgbClr val="000000"/>
                </a:solidFill>
                <a:latin typeface="Arial (Body)"/>
                <a:ea typeface="+mn-ea"/>
                <a:cs typeface="+mn-cs"/>
              </a:rPr>
              <a:t>S-C</a:t>
            </a:r>
            <a:r>
              <a:rPr lang="pt-BR" sz="100" kern="1200" dirty="0" smtClean="0">
                <a:solidFill>
                  <a:srgbClr val="000000"/>
                </a:solidFill>
                <a:latin typeface="Arial (Body)"/>
                <a:ea typeface="+mn-ea"/>
                <a:cs typeface="+mn-cs"/>
              </a:rPr>
              <a:t> </a:t>
            </a:r>
            <a:r>
              <a:rPr lang="pt-BR" sz="2200" kern="1200" dirty="0" smtClean="0">
                <a:solidFill>
                  <a:srgbClr val="000000"/>
                </a:solidFill>
                <a:latin typeface="Arial (Body)"/>
                <a:ea typeface="+mn-ea"/>
                <a:cs typeface="+mn-cs"/>
              </a:rPr>
              <a:t>E</a:t>
            </a:r>
            <a:r>
              <a:rPr lang="pt-BR" sz="100" kern="1200" dirty="0" smtClean="0">
                <a:solidFill>
                  <a:srgbClr val="000000"/>
                </a:solidFill>
                <a:latin typeface="Arial (Body)"/>
                <a:ea typeface="+mn-ea"/>
                <a:cs typeface="+mn-cs"/>
              </a:rPr>
              <a:t> </a:t>
            </a:r>
            <a:r>
              <a:rPr lang="pt-BR" sz="2200" kern="1200" dirty="0" smtClean="0">
                <a:solidFill>
                  <a:srgbClr val="000000"/>
                </a:solidFill>
                <a:latin typeface="Arial (Body)"/>
                <a:ea typeface="+mn-ea"/>
                <a:cs typeface="+mn-cs"/>
              </a:rPr>
              <a:t>R</a:t>
            </a:r>
            <a:r>
              <a:rPr lang="pt-BR" sz="100" kern="1200" dirty="0" smtClean="0">
                <a:solidFill>
                  <a:srgbClr val="000000"/>
                </a:solidFill>
                <a:latin typeface="Arial (Body)"/>
                <a:ea typeface="+mn-ea"/>
                <a:cs typeface="+mn-cs"/>
              </a:rPr>
              <a:t> </a:t>
            </a:r>
            <a:r>
              <a:rPr lang="pt-BR" sz="2200" kern="1200" dirty="0" smtClean="0">
                <a:solidFill>
                  <a:srgbClr val="000000"/>
                </a:solidFill>
                <a:latin typeface="Arial (Body)"/>
                <a:ea typeface="+mn-ea"/>
                <a:cs typeface="+mn-cs"/>
              </a:rPr>
              <a:t>T</a:t>
            </a:r>
            <a:endParaRPr lang="en-US" sz="2200" kern="1200" dirty="0">
              <a:solidFill>
                <a:srgbClr val="000000"/>
              </a:solidFill>
              <a:latin typeface="Arial (Body)"/>
              <a:ea typeface="+mn-ea"/>
              <a:cs typeface="+mn-cs"/>
            </a:endParaRPr>
          </a:p>
          <a:p>
            <a:pPr marL="741553" lvl="1" indent="-284353">
              <a:spcAft>
                <a:spcPct val="0"/>
              </a:spcAft>
            </a:pPr>
            <a:r>
              <a:rPr lang="en-US" sz="2200" kern="1200" dirty="0" smtClean="0">
                <a:solidFill>
                  <a:srgbClr val="000000"/>
                </a:solidFill>
                <a:latin typeface="Arial (Body)"/>
                <a:ea typeface="+mn-ea"/>
                <a:cs typeface="+mn-cs"/>
              </a:rPr>
              <a:t>C</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E</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R</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T Coordination </a:t>
            </a:r>
            <a:r>
              <a:rPr lang="en-US" sz="2200" kern="1200" dirty="0">
                <a:solidFill>
                  <a:srgbClr val="000000"/>
                </a:solidFill>
                <a:latin typeface="Arial (Body)"/>
                <a:ea typeface="+mn-ea"/>
                <a:cs typeface="+mn-cs"/>
              </a:rPr>
              <a:t>Center</a:t>
            </a:r>
          </a:p>
          <a:p>
            <a:pPr marL="255651" lvl="0" indent="-255651">
              <a:spcAft>
                <a:spcPct val="0"/>
              </a:spcAft>
              <a:tabLst/>
            </a:pPr>
            <a:r>
              <a:rPr lang="en-US" sz="2200" kern="1200" dirty="0">
                <a:solidFill>
                  <a:srgbClr val="000000"/>
                </a:solidFill>
                <a:latin typeface="Arial (Body)"/>
                <a:ea typeface="+mn-ea"/>
                <a:cs typeface="+mn-cs"/>
              </a:rPr>
              <a:t>Government policies and controls on encryption software</a:t>
            </a:r>
          </a:p>
          <a:p>
            <a:pPr marL="741553" lvl="1" indent="-284353">
              <a:spcAft>
                <a:spcPct val="0"/>
              </a:spcAft>
            </a:pPr>
            <a:r>
              <a:rPr lang="en-US" sz="2200" kern="1200" dirty="0" smtClean="0">
                <a:solidFill>
                  <a:srgbClr val="000000"/>
                </a:solidFill>
                <a:latin typeface="Arial (Body)"/>
                <a:ea typeface="+mn-ea"/>
                <a:cs typeface="+mn-cs"/>
              </a:rPr>
              <a:t>O</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E</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C</a:t>
            </a:r>
            <a:r>
              <a:rPr lang="en-US" sz="100" kern="1200" dirty="0" smtClean="0">
                <a:solidFill>
                  <a:srgbClr val="000000"/>
                </a:solidFill>
                <a:latin typeface="Arial (Body)"/>
                <a:ea typeface="+mn-ea"/>
                <a:cs typeface="+mn-cs"/>
              </a:rPr>
              <a:t> </a:t>
            </a:r>
            <a:r>
              <a:rPr lang="en-US" sz="2200" kern="1200" dirty="0" smtClean="0">
                <a:solidFill>
                  <a:srgbClr val="000000"/>
                </a:solidFill>
                <a:latin typeface="Arial (Body)"/>
                <a:ea typeface="+mn-ea"/>
                <a:cs typeface="+mn-cs"/>
              </a:rPr>
              <a:t>D</a:t>
            </a:r>
            <a:r>
              <a:rPr lang="en-US" sz="2200" kern="1200" dirty="0">
                <a:solidFill>
                  <a:srgbClr val="000000"/>
                </a:solidFill>
                <a:latin typeface="Arial (Body)"/>
                <a:ea typeface="+mn-ea"/>
                <a:cs typeface="+mn-cs"/>
              </a:rPr>
              <a:t>, G7/G8, Council of Europe, Wassener Arrangement</a:t>
            </a:r>
          </a:p>
        </p:txBody>
      </p:sp>
    </p:spTree>
    <p:extLst>
      <p:ext uri="{BB962C8B-B14F-4D97-AF65-F5344CB8AC3E}">
        <p14:creationId xmlns:p14="http://schemas.microsoft.com/office/powerpoint/2010/main" val="139863274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pt-BR" kern="1200" dirty="0" smtClean="0">
                <a:latin typeface="Times New Roman" panose="02020603050405020304" pitchFamily="18" charset="0"/>
                <a:ea typeface="+mj-ea"/>
                <a:cs typeface="Times New Roman" panose="02020603050405020304" pitchFamily="18" charset="0"/>
              </a:rPr>
              <a:t>E-Commerce </a:t>
            </a:r>
            <a:r>
              <a:rPr lang="en-US" kern="1200" dirty="0" smtClean="0">
                <a:latin typeface="Times New Roman" panose="02020603050405020304" pitchFamily="18" charset="0"/>
                <a:ea typeface="+mj-ea"/>
                <a:cs typeface="Times New Roman" panose="02020603050405020304" pitchFamily="18" charset="0"/>
              </a:rPr>
              <a:t>Payment Systems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In </a:t>
            </a:r>
            <a:r>
              <a:rPr lang="en-US" sz="2400" kern="1200" dirty="0" smtClean="0">
                <a:solidFill>
                  <a:srgbClr val="000000"/>
                </a:solidFill>
                <a:latin typeface="Arial (Body)"/>
                <a:ea typeface="+mn-ea"/>
                <a:cs typeface="+mn-cs"/>
              </a:rPr>
              <a:t>U.S., </a:t>
            </a:r>
            <a:r>
              <a:rPr lang="en-US" sz="2400" kern="1200" dirty="0">
                <a:solidFill>
                  <a:srgbClr val="000000"/>
                </a:solidFill>
                <a:latin typeface="Arial (Body)"/>
                <a:ea typeface="+mn-ea"/>
                <a:cs typeface="+mn-cs"/>
              </a:rPr>
              <a:t>credit and debit cards are primary online payment methods</a:t>
            </a:r>
          </a:p>
          <a:p>
            <a:pPr marL="741553" lvl="1" indent="-284353">
              <a:spcAft>
                <a:spcPct val="0"/>
              </a:spcAft>
              <a:buSzPts val="2400"/>
            </a:pPr>
            <a:r>
              <a:rPr lang="en-US" sz="2400" kern="1200" dirty="0">
                <a:solidFill>
                  <a:srgbClr val="000000"/>
                </a:solidFill>
                <a:latin typeface="Arial (Body)"/>
                <a:ea typeface="+mn-ea"/>
                <a:cs typeface="+mn-cs"/>
              </a:rPr>
              <a:t>Other countries have different </a:t>
            </a:r>
            <a:r>
              <a:rPr lang="en-US" sz="2400" kern="1200" dirty="0" smtClean="0">
                <a:solidFill>
                  <a:srgbClr val="000000"/>
                </a:solidFill>
                <a:latin typeface="Arial (Body)"/>
                <a:ea typeface="+mn-ea"/>
                <a:cs typeface="+mn-cs"/>
              </a:rPr>
              <a:t>systems</a:t>
            </a:r>
            <a:endParaRPr lang="en-US" sz="2400" kern="1200" dirty="0">
              <a:solidFill>
                <a:srgbClr val="000000"/>
              </a:solidFill>
              <a:latin typeface="Arial (Body)"/>
              <a:ea typeface="+mn-ea"/>
              <a:cs typeface="+mn-cs"/>
            </a:endParaRPr>
          </a:p>
          <a:p>
            <a:pPr marL="255651" lvl="0" indent="-255651">
              <a:spcAft>
                <a:spcPct val="0"/>
              </a:spcAft>
              <a:buSzPts val="2400"/>
              <a:tabLst/>
            </a:pPr>
            <a:r>
              <a:rPr lang="en-US" sz="2400" kern="1200" dirty="0">
                <a:solidFill>
                  <a:srgbClr val="000000"/>
                </a:solidFill>
                <a:latin typeface="Arial (Body)"/>
                <a:ea typeface="+mn-ea"/>
                <a:cs typeface="+mn-cs"/>
              </a:rPr>
              <a:t>Online credit card purchasing cycle</a:t>
            </a:r>
          </a:p>
          <a:p>
            <a:pPr marL="255651" lvl="0" indent="-255651">
              <a:spcAft>
                <a:spcPct val="0"/>
              </a:spcAft>
              <a:buSzPts val="2400"/>
              <a:tabLst/>
            </a:pPr>
            <a:r>
              <a:rPr lang="en-US" sz="2400" kern="1200" dirty="0">
                <a:solidFill>
                  <a:srgbClr val="000000"/>
                </a:solidFill>
                <a:latin typeface="Arial (Body)"/>
                <a:ea typeface="+mn-ea"/>
                <a:cs typeface="+mn-cs"/>
              </a:rPr>
              <a:t>Credit card e-commerce enablers</a:t>
            </a:r>
          </a:p>
          <a:p>
            <a:pPr marL="255651" lvl="0" indent="-255651">
              <a:spcAft>
                <a:spcPct val="0"/>
              </a:spcAft>
              <a:buSzPts val="2400"/>
              <a:tabLst/>
            </a:pPr>
            <a:r>
              <a:rPr lang="en-US" sz="2400" kern="1200" dirty="0">
                <a:solidFill>
                  <a:srgbClr val="000000"/>
                </a:solidFill>
                <a:latin typeface="Arial (Body)"/>
                <a:ea typeface="+mn-ea"/>
                <a:cs typeface="+mn-cs"/>
              </a:rPr>
              <a:t>Limitations of online credit card payment</a:t>
            </a:r>
          </a:p>
          <a:p>
            <a:pPr marL="741553" lvl="1" indent="-284353">
              <a:spcAft>
                <a:spcPct val="0"/>
              </a:spcAft>
              <a:buSzPts val="2400"/>
            </a:pPr>
            <a:r>
              <a:rPr lang="en-US" sz="2400" kern="1200" dirty="0">
                <a:solidFill>
                  <a:srgbClr val="000000"/>
                </a:solidFill>
                <a:latin typeface="Arial (Body)"/>
                <a:ea typeface="+mn-ea"/>
                <a:cs typeface="+mn-cs"/>
              </a:rPr>
              <a:t>Security, merchant risk</a:t>
            </a:r>
          </a:p>
          <a:p>
            <a:pPr marL="741553" lvl="1" indent="-284353">
              <a:spcAft>
                <a:spcPct val="0"/>
              </a:spcAft>
              <a:buSzPts val="2400"/>
            </a:pPr>
            <a:r>
              <a:rPr lang="en-US" sz="2400" kern="1200" dirty="0">
                <a:solidFill>
                  <a:srgbClr val="000000"/>
                </a:solidFill>
                <a:latin typeface="Arial (Body)"/>
                <a:ea typeface="+mn-ea"/>
                <a:cs typeface="+mn-cs"/>
              </a:rPr>
              <a:t>Cost</a:t>
            </a:r>
          </a:p>
          <a:p>
            <a:pPr marL="741553" lvl="1" indent="-284353">
              <a:spcAft>
                <a:spcPct val="0"/>
              </a:spcAft>
              <a:buSzPts val="2400"/>
            </a:pPr>
            <a:r>
              <a:rPr lang="en-US" sz="2400" kern="1200" dirty="0">
                <a:solidFill>
                  <a:srgbClr val="000000"/>
                </a:solidFill>
                <a:latin typeface="Arial (Body)"/>
                <a:ea typeface="+mn-ea"/>
                <a:cs typeface="+mn-cs"/>
              </a:rPr>
              <a:t>Social equity</a:t>
            </a:r>
          </a:p>
        </p:txBody>
      </p:sp>
    </p:spTree>
    <p:extLst>
      <p:ext uri="{BB962C8B-B14F-4D97-AF65-F5344CB8AC3E}">
        <p14:creationId xmlns:p14="http://schemas.microsoft.com/office/powerpoint/2010/main" val="250992419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Figure </a:t>
            </a:r>
            <a:r>
              <a:rPr lang="en-IN" kern="1200" dirty="0" smtClean="0">
                <a:latin typeface="Times New Roman" panose="02020603050405020304" pitchFamily="18" charset="0"/>
                <a:ea typeface="+mj-ea"/>
                <a:cs typeface="Times New Roman" panose="02020603050405020304" pitchFamily="18" charset="0"/>
              </a:rPr>
              <a:t>5.14 </a:t>
            </a:r>
            <a:r>
              <a:rPr lang="en-IN" kern="1200" dirty="0" smtClean="0">
                <a:latin typeface="Times New Roman" panose="02020603050405020304" pitchFamily="18" charset="0"/>
                <a:ea typeface="+mj-ea"/>
                <a:cs typeface="Times New Roman" panose="02020603050405020304" pitchFamily="18" charset="0"/>
              </a:rPr>
              <a:t>How an Online Credit Transaction Works</a:t>
            </a:r>
            <a:endParaRPr lang="en-US" kern="1200" dirty="0">
              <a:latin typeface="Times New Roman" panose="02020603050405020304" pitchFamily="18" charset="0"/>
              <a:ea typeface="+mj-ea"/>
              <a:cs typeface="Times New Roman" panose="02020603050405020304" pitchFamily="18" charset="0"/>
            </a:endParaRPr>
          </a:p>
        </p:txBody>
      </p:sp>
      <p:pic>
        <p:nvPicPr>
          <p:cNvPr id="4" name="Picture 3" descr="A process diagram depicts how an online credit card transaction works. The process is as follows. 1. Consumer makes purchase. 2. S S L or T L S provides secure connection through Internet to merchant server. 3. Merchant software from the merchant server contacts clearinghouse through a secure line. 4. Clearinghouse verifies account and balance with consumer’s card issuing bank. 5. The issuing bank credits merchant account in the merchant bank. 6. All the above connections between the various players are two-way. 7. The issuing bank issues a monthly statement with debit for purchase to the consum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8893" y="1551318"/>
            <a:ext cx="6226214" cy="4628823"/>
          </a:xfrm>
          <a:prstGeom prst="rect">
            <a:avLst/>
          </a:prstGeom>
        </p:spPr>
      </p:pic>
    </p:spTree>
    <p:extLst>
      <p:ext uri="{BB962C8B-B14F-4D97-AF65-F5344CB8AC3E}">
        <p14:creationId xmlns:p14="http://schemas.microsoft.com/office/powerpoint/2010/main" val="159075394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Alternative Online Payment Systems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4162648"/>
          </a:xfrm>
        </p:spPr>
        <p:txBody>
          <a:bodyPr wrap="square" lIns="91425" tIns="91425" rIns="91425" bIns="91425">
            <a:noAutofit/>
          </a:bodyPr>
          <a:lstStyle/>
          <a:p>
            <a:pPr marL="255651" lvl="0" indent="-255651">
              <a:spcAft>
                <a:spcPct val="0"/>
              </a:spcAft>
              <a:buSzPts val="2400"/>
              <a:tabLst/>
            </a:pPr>
            <a:r>
              <a:rPr lang="en-US" altLang="en-US" sz="2400" kern="1200" dirty="0">
                <a:solidFill>
                  <a:srgbClr val="000000"/>
                </a:solidFill>
                <a:latin typeface="Arial (Body)"/>
                <a:ea typeface="+mn-ea"/>
                <a:cs typeface="+mn-cs"/>
              </a:rPr>
              <a:t>Online stored value </a:t>
            </a:r>
            <a:r>
              <a:rPr lang="en-US" altLang="en-US" sz="2400" kern="1200" dirty="0" smtClean="0">
                <a:solidFill>
                  <a:srgbClr val="000000"/>
                </a:solidFill>
                <a:latin typeface="Arial (Body)"/>
                <a:ea typeface="+mn-ea"/>
                <a:cs typeface="+mn-cs"/>
              </a:rPr>
              <a:t>systems:</a:t>
            </a:r>
            <a:endParaRPr lang="en-US" altLang="en-US" sz="2400" kern="1200" dirty="0">
              <a:solidFill>
                <a:srgbClr val="000000"/>
              </a:solidFill>
              <a:latin typeface="Arial (Body)"/>
              <a:ea typeface="+mn-ea"/>
              <a:cs typeface="+mn-cs"/>
            </a:endParaRPr>
          </a:p>
          <a:p>
            <a:pPr marL="741553" lvl="1" indent="-284353">
              <a:spcAft>
                <a:spcPct val="0"/>
              </a:spcAft>
              <a:buSzPts val="2400"/>
            </a:pPr>
            <a:r>
              <a:rPr lang="en-US" altLang="en-US" sz="2400" kern="1200" dirty="0">
                <a:solidFill>
                  <a:srgbClr val="000000"/>
                </a:solidFill>
                <a:latin typeface="Arial (Body)"/>
                <a:ea typeface="+mn-ea"/>
                <a:cs typeface="+mn-cs"/>
              </a:rPr>
              <a:t>Based on value stored in a </a:t>
            </a:r>
            <a:r>
              <a:rPr lang="en-US" altLang="en-US" sz="2400" kern="1200" dirty="0" smtClean="0">
                <a:solidFill>
                  <a:srgbClr val="000000"/>
                </a:solidFill>
                <a:latin typeface="Arial (Body)"/>
                <a:ea typeface="+mn-ea"/>
                <a:cs typeface="+mn-cs"/>
              </a:rPr>
              <a:t>consumer</a:t>
            </a:r>
            <a:r>
              <a:rPr lang="en-IN" altLang="ja-JP" sz="2400" kern="1200" dirty="0" smtClean="0">
                <a:solidFill>
                  <a:srgbClr val="000000"/>
                </a:solidFill>
                <a:latin typeface="Arial (Body)"/>
                <a:cs typeface="+mn-cs"/>
              </a:rPr>
              <a:t>’</a:t>
            </a:r>
            <a:r>
              <a:rPr lang="en-US" altLang="ja-JP" sz="2400" kern="1200" dirty="0" smtClean="0">
                <a:solidFill>
                  <a:srgbClr val="000000"/>
                </a:solidFill>
                <a:latin typeface="Arial (Body)"/>
                <a:cs typeface="+mn-cs"/>
              </a:rPr>
              <a:t>s </a:t>
            </a:r>
            <a:r>
              <a:rPr lang="en-US" altLang="ja-JP" sz="2400" kern="1200" dirty="0">
                <a:solidFill>
                  <a:srgbClr val="000000"/>
                </a:solidFill>
                <a:latin typeface="Arial (Body)"/>
                <a:cs typeface="+mn-cs"/>
              </a:rPr>
              <a:t>bank, checking, or credit card account</a:t>
            </a:r>
          </a:p>
          <a:p>
            <a:pPr marL="741553" lvl="1" indent="-284353">
              <a:spcAft>
                <a:spcPct val="0"/>
              </a:spcAft>
              <a:buSzPts val="2400"/>
            </a:pPr>
            <a:r>
              <a:rPr lang="en-US" altLang="en-US" sz="2400" kern="1200" dirty="0">
                <a:solidFill>
                  <a:srgbClr val="000000"/>
                </a:solidFill>
                <a:latin typeface="Arial (Body)"/>
                <a:ea typeface="+mn-ea"/>
                <a:cs typeface="+mn-cs"/>
              </a:rPr>
              <a:t>Example: PayPal</a:t>
            </a:r>
          </a:p>
          <a:p>
            <a:pPr marL="255651" lvl="0" indent="-255651">
              <a:spcAft>
                <a:spcPct val="0"/>
              </a:spcAft>
              <a:buSzPts val="2400"/>
              <a:tabLst/>
            </a:pPr>
            <a:r>
              <a:rPr lang="en-US" altLang="en-US" sz="2400" kern="1200" dirty="0">
                <a:solidFill>
                  <a:srgbClr val="000000"/>
                </a:solidFill>
                <a:latin typeface="Arial (Body)"/>
                <a:ea typeface="+mn-ea"/>
                <a:cs typeface="+mn-cs"/>
              </a:rPr>
              <a:t>Other </a:t>
            </a:r>
            <a:r>
              <a:rPr lang="en-US" altLang="en-US" sz="2400" kern="1200" dirty="0" smtClean="0">
                <a:solidFill>
                  <a:srgbClr val="000000"/>
                </a:solidFill>
                <a:latin typeface="Arial (Body)"/>
                <a:ea typeface="+mn-ea"/>
                <a:cs typeface="+mn-cs"/>
              </a:rPr>
              <a:t>alternatives:</a:t>
            </a:r>
            <a:endParaRPr lang="en-US" altLang="en-US" sz="2400" kern="1200" dirty="0">
              <a:solidFill>
                <a:srgbClr val="000000"/>
              </a:solidFill>
              <a:latin typeface="Arial (Body)"/>
              <a:ea typeface="+mn-ea"/>
              <a:cs typeface="+mn-cs"/>
            </a:endParaRPr>
          </a:p>
          <a:p>
            <a:pPr marL="741553" lvl="1" indent="-284353">
              <a:spcAft>
                <a:spcPct val="0"/>
              </a:spcAft>
              <a:buSzPts val="2400"/>
            </a:pPr>
            <a:r>
              <a:rPr lang="en-US" altLang="en-US" sz="2400" kern="1200" dirty="0">
                <a:solidFill>
                  <a:srgbClr val="000000"/>
                </a:solidFill>
                <a:latin typeface="Arial (Body)"/>
                <a:ea typeface="+mn-ea"/>
                <a:cs typeface="+mn-cs"/>
              </a:rPr>
              <a:t>Pay with Amazon</a:t>
            </a:r>
          </a:p>
          <a:p>
            <a:pPr marL="741553" lvl="1" indent="-284353">
              <a:spcAft>
                <a:spcPct val="0"/>
              </a:spcAft>
              <a:buSzPts val="2400"/>
            </a:pPr>
            <a:r>
              <a:rPr lang="en-US" altLang="en-US" sz="2400" kern="1200" dirty="0">
                <a:solidFill>
                  <a:srgbClr val="000000"/>
                </a:solidFill>
                <a:latin typeface="Arial (Body)"/>
                <a:ea typeface="+mn-ea"/>
                <a:cs typeface="+mn-cs"/>
              </a:rPr>
              <a:t>Visa Checkout, </a:t>
            </a:r>
            <a:r>
              <a:rPr lang="en-US" altLang="en-US" sz="2400" kern="1200" dirty="0" smtClean="0">
                <a:solidFill>
                  <a:srgbClr val="000000"/>
                </a:solidFill>
                <a:latin typeface="Arial (Body)"/>
                <a:ea typeface="+mn-ea"/>
                <a:cs typeface="+mn-cs"/>
              </a:rPr>
              <a:t>Mastercard’s </a:t>
            </a:r>
            <a:r>
              <a:rPr lang="en-US" altLang="en-US" sz="2400" kern="1200" dirty="0">
                <a:solidFill>
                  <a:srgbClr val="000000"/>
                </a:solidFill>
                <a:latin typeface="Arial (Body)"/>
                <a:ea typeface="+mn-ea"/>
                <a:cs typeface="+mn-cs"/>
              </a:rPr>
              <a:t>MasterPass</a:t>
            </a:r>
          </a:p>
          <a:p>
            <a:pPr marL="741553" lvl="1" indent="-284353">
              <a:spcAft>
                <a:spcPct val="0"/>
              </a:spcAft>
              <a:buSzPts val="2400"/>
            </a:pPr>
            <a:r>
              <a:rPr lang="en-US" altLang="en-US" sz="2400" kern="1200" dirty="0">
                <a:solidFill>
                  <a:srgbClr val="000000"/>
                </a:solidFill>
                <a:latin typeface="Arial (Body)"/>
                <a:ea typeface="+mn-ea"/>
                <a:cs typeface="+mn-cs"/>
              </a:rPr>
              <a:t>Bill Me Later</a:t>
            </a:r>
          </a:p>
          <a:p>
            <a:pPr marL="741553" lvl="1" indent="-284353">
              <a:spcAft>
                <a:spcPct val="0"/>
              </a:spcAft>
              <a:buSzPts val="2400"/>
            </a:pPr>
            <a:r>
              <a:rPr lang="en-US" altLang="en-US" sz="2400" kern="1200" dirty="0" smtClean="0">
                <a:solidFill>
                  <a:srgbClr val="000000"/>
                </a:solidFill>
                <a:latin typeface="Arial (Body)"/>
                <a:ea typeface="+mn-ea"/>
                <a:cs typeface="+mn-cs"/>
              </a:rPr>
              <a:t>W</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U</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Pay</a:t>
            </a:r>
            <a:r>
              <a:rPr lang="en-US" altLang="en-US" sz="2400" kern="1200" dirty="0">
                <a:solidFill>
                  <a:srgbClr val="000000"/>
                </a:solidFill>
                <a:latin typeface="Arial (Body)"/>
                <a:ea typeface="+mn-ea"/>
                <a:cs typeface="+mn-cs"/>
              </a:rPr>
              <a:t>, Dwolla, Stripe</a:t>
            </a:r>
          </a:p>
        </p:txBody>
      </p:sp>
    </p:spTree>
    <p:extLst>
      <p:ext uri="{BB962C8B-B14F-4D97-AF65-F5344CB8AC3E}">
        <p14:creationId xmlns:p14="http://schemas.microsoft.com/office/powerpoint/2010/main" val="411043394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Mobile Payment Systems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p:txBody>
          <a:bodyPr wrap="square" lIns="91425" tIns="91425" rIns="91425" bIns="91425">
            <a:noAutofit/>
          </a:bodyPr>
          <a:lstStyle/>
          <a:p>
            <a:pPr marL="255651" lvl="0" indent="-255651">
              <a:spcAft>
                <a:spcPct val="0"/>
              </a:spcAft>
              <a:buSzPts val="2400"/>
              <a:tabLst/>
            </a:pPr>
            <a:r>
              <a:rPr lang="en-US" altLang="en-US" sz="2400" kern="1200" dirty="0">
                <a:solidFill>
                  <a:srgbClr val="000000"/>
                </a:solidFill>
                <a:latin typeface="Arial (Body)"/>
                <a:ea typeface="+mn-ea"/>
                <a:cs typeface="+mn-cs"/>
              </a:rPr>
              <a:t>Use of mobile phones as payment devices</a:t>
            </a:r>
          </a:p>
          <a:p>
            <a:pPr marL="741553" lvl="1" indent="-284353">
              <a:spcAft>
                <a:spcPct val="0"/>
              </a:spcAft>
              <a:buSzPts val="2400"/>
            </a:pPr>
            <a:r>
              <a:rPr lang="en-US" altLang="en-US" sz="2400" kern="1200" dirty="0">
                <a:solidFill>
                  <a:srgbClr val="000000"/>
                </a:solidFill>
                <a:latin typeface="Arial (Body)"/>
                <a:ea typeface="+mn-ea"/>
                <a:cs typeface="+mn-cs"/>
              </a:rPr>
              <a:t>Established in Europe and Asia</a:t>
            </a:r>
          </a:p>
          <a:p>
            <a:pPr marL="741553" lvl="1" indent="-284353">
              <a:spcAft>
                <a:spcPct val="0"/>
              </a:spcAft>
              <a:buSzPts val="2400"/>
            </a:pPr>
            <a:r>
              <a:rPr lang="en-US" altLang="en-US" sz="2400" kern="1200" dirty="0">
                <a:solidFill>
                  <a:srgbClr val="000000"/>
                </a:solidFill>
                <a:latin typeface="Arial (Body)"/>
                <a:ea typeface="+mn-ea"/>
                <a:cs typeface="+mn-cs"/>
              </a:rPr>
              <a:t>Expanding in United States</a:t>
            </a:r>
          </a:p>
          <a:p>
            <a:pPr marL="1144778" lvl="2" indent="-230378">
              <a:spcAft>
                <a:spcPct val="0"/>
              </a:spcAft>
              <a:buSzPts val="2400"/>
            </a:pPr>
            <a:r>
              <a:rPr lang="en-US" altLang="en-US" sz="2400" kern="1200" dirty="0">
                <a:solidFill>
                  <a:srgbClr val="000000"/>
                </a:solidFill>
                <a:latin typeface="Arial (Body)"/>
                <a:ea typeface="+mn-ea"/>
                <a:cs typeface="+mn-cs"/>
              </a:rPr>
              <a:t>Apple Pay, Android Pay, Samsung Pay, PayPal, Square</a:t>
            </a:r>
          </a:p>
          <a:p>
            <a:pPr marL="255651" lvl="0" indent="-255651">
              <a:spcAft>
                <a:spcPct val="0"/>
              </a:spcAft>
              <a:buSzPts val="2400"/>
              <a:tabLst/>
            </a:pPr>
            <a:r>
              <a:rPr lang="en-US" altLang="en-US" sz="2400" kern="1200" dirty="0">
                <a:solidFill>
                  <a:srgbClr val="000000"/>
                </a:solidFill>
                <a:latin typeface="Arial (Body)"/>
                <a:ea typeface="+mn-ea"/>
                <a:cs typeface="+mn-cs"/>
              </a:rPr>
              <a:t>Near field communication </a:t>
            </a:r>
            <a:r>
              <a:rPr lang="en-US" altLang="en-US" sz="2400" kern="1200" dirty="0" smtClean="0">
                <a:solidFill>
                  <a:srgbClr val="000000"/>
                </a:solidFill>
                <a:latin typeface="Arial (Body)"/>
                <a:ea typeface="+mn-ea"/>
                <a:cs typeface="+mn-cs"/>
              </a:rPr>
              <a:t>(N</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F</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C)</a:t>
            </a:r>
            <a:endParaRPr lang="en-US" altLang="en-US" sz="2400" kern="1200" dirty="0">
              <a:solidFill>
                <a:srgbClr val="000000"/>
              </a:solidFill>
              <a:latin typeface="Arial (Body)"/>
              <a:ea typeface="+mn-ea"/>
              <a:cs typeface="+mn-cs"/>
            </a:endParaRPr>
          </a:p>
          <a:p>
            <a:pPr marL="255651" lvl="0" indent="-255651">
              <a:spcAft>
                <a:spcPct val="0"/>
              </a:spcAft>
              <a:buSzPts val="2400"/>
              <a:tabLst/>
            </a:pPr>
            <a:r>
              <a:rPr lang="en-US" altLang="en-US" sz="2400" kern="1200" dirty="0">
                <a:solidFill>
                  <a:srgbClr val="000000"/>
                </a:solidFill>
                <a:latin typeface="Arial (Body)"/>
                <a:ea typeface="+mn-ea"/>
                <a:cs typeface="+mn-cs"/>
              </a:rPr>
              <a:t>Social/Mobile Peer-to-Peer Payment Systems</a:t>
            </a:r>
          </a:p>
          <a:p>
            <a:pPr marL="255651" lvl="0" indent="-255651">
              <a:spcAft>
                <a:spcPct val="0"/>
              </a:spcAft>
              <a:buSzPts val="2400"/>
              <a:tabLst/>
            </a:pPr>
            <a:r>
              <a:rPr lang="en-US" altLang="en-US" sz="2400" kern="1200" dirty="0">
                <a:solidFill>
                  <a:srgbClr val="000000"/>
                </a:solidFill>
                <a:latin typeface="Arial (Body)"/>
                <a:ea typeface="+mn-ea"/>
                <a:cs typeface="+mn-cs"/>
              </a:rPr>
              <a:t>Sending money through mobile app or Web site</a:t>
            </a:r>
          </a:p>
          <a:p>
            <a:pPr marL="255651" lvl="0" indent="-255651">
              <a:spcAft>
                <a:spcPct val="0"/>
              </a:spcAft>
              <a:buSzPts val="2400"/>
              <a:tabLst/>
            </a:pPr>
            <a:r>
              <a:rPr lang="en-US" altLang="en-US" sz="2400" kern="1200" dirty="0">
                <a:solidFill>
                  <a:srgbClr val="000000"/>
                </a:solidFill>
                <a:latin typeface="Arial (Body)"/>
                <a:ea typeface="+mn-ea"/>
                <a:cs typeface="+mn-cs"/>
              </a:rPr>
              <a:t>Regulation of mobile wallets and rechargeable cards</a:t>
            </a:r>
          </a:p>
        </p:txBody>
      </p:sp>
    </p:spTree>
    <p:extLst>
      <p:ext uri="{BB962C8B-B14F-4D97-AF65-F5344CB8AC3E}">
        <p14:creationId xmlns:p14="http://schemas.microsoft.com/office/powerpoint/2010/main" val="22046441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Digital Cash and Virtual Currencies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716372"/>
          </a:xfrm>
        </p:spPr>
        <p:txBody>
          <a:bodyPr wrap="square" lIns="91425" tIns="91425" rIns="91425" bIns="91425">
            <a:noAutofit/>
          </a:bodyPr>
          <a:lstStyle/>
          <a:p>
            <a:pPr marL="255651" lvl="0" indent="-255651">
              <a:spcAft>
                <a:spcPct val="0"/>
              </a:spcAft>
              <a:buSzPts val="2400"/>
              <a:tabLst/>
            </a:pPr>
            <a:r>
              <a:rPr lang="en-US" altLang="en-US" sz="2400" kern="1200" dirty="0">
                <a:solidFill>
                  <a:srgbClr val="000000"/>
                </a:solidFill>
                <a:latin typeface="Arial (Body)"/>
                <a:ea typeface="+mn-ea"/>
                <a:cs typeface="+mn-cs"/>
              </a:rPr>
              <a:t>Digital cash</a:t>
            </a:r>
          </a:p>
          <a:p>
            <a:pPr marL="741553" lvl="1" indent="-284353">
              <a:spcAft>
                <a:spcPct val="0"/>
              </a:spcAft>
              <a:buSzPts val="2400"/>
            </a:pPr>
            <a:r>
              <a:rPr lang="en-US" altLang="en-US" sz="2400" kern="1200" dirty="0">
                <a:solidFill>
                  <a:srgbClr val="000000"/>
                </a:solidFill>
                <a:latin typeface="Arial (Body)"/>
                <a:ea typeface="+mn-ea"/>
                <a:cs typeface="+mn-cs"/>
              </a:rPr>
              <a:t>Based on </a:t>
            </a:r>
            <a:r>
              <a:rPr lang="en-US" altLang="en-US" sz="2400" kern="1200" dirty="0" smtClean="0">
                <a:solidFill>
                  <a:srgbClr val="000000"/>
                </a:solidFill>
                <a:latin typeface="Arial (Body)"/>
                <a:ea typeface="+mn-ea"/>
                <a:cs typeface="+mn-cs"/>
              </a:rPr>
              <a:t>algorithm </a:t>
            </a:r>
            <a:r>
              <a:rPr lang="en-US" altLang="en-US" sz="2400" kern="1200" dirty="0">
                <a:solidFill>
                  <a:srgbClr val="000000"/>
                </a:solidFill>
                <a:latin typeface="Arial (Body)"/>
                <a:ea typeface="+mn-ea"/>
                <a:cs typeface="+mn-cs"/>
              </a:rPr>
              <a:t>that generates unique tokens that can be used in </a:t>
            </a:r>
            <a:r>
              <a:rPr lang="en-IN" altLang="ja-JP" sz="2400" kern="1200" dirty="0" smtClean="0">
                <a:solidFill>
                  <a:srgbClr val="000000"/>
                </a:solidFill>
                <a:latin typeface="Arial (Body)"/>
                <a:cs typeface="+mn-cs"/>
              </a:rPr>
              <a:t>“</a:t>
            </a:r>
            <a:r>
              <a:rPr lang="en-US" altLang="ja-JP" sz="2400" kern="1200" dirty="0" smtClean="0">
                <a:solidFill>
                  <a:srgbClr val="000000"/>
                </a:solidFill>
                <a:latin typeface="Arial (Body)"/>
                <a:cs typeface="+mn-cs"/>
              </a:rPr>
              <a:t>real</a:t>
            </a:r>
            <a:r>
              <a:rPr lang="en-IN" altLang="ja-JP" sz="2400" kern="1200" dirty="0" smtClean="0">
                <a:solidFill>
                  <a:srgbClr val="000000"/>
                </a:solidFill>
                <a:latin typeface="Arial (Body)"/>
                <a:cs typeface="+mn-cs"/>
              </a:rPr>
              <a:t>”</a:t>
            </a:r>
            <a:r>
              <a:rPr lang="en-US" altLang="ja-JP" sz="2400" kern="1200" dirty="0" smtClean="0">
                <a:solidFill>
                  <a:srgbClr val="000000"/>
                </a:solidFill>
                <a:latin typeface="Arial (Body)"/>
                <a:cs typeface="+mn-cs"/>
              </a:rPr>
              <a:t> </a:t>
            </a:r>
            <a:r>
              <a:rPr lang="en-US" altLang="ja-JP" sz="2400" kern="1200" dirty="0">
                <a:solidFill>
                  <a:srgbClr val="000000"/>
                </a:solidFill>
                <a:latin typeface="Arial (Body)"/>
                <a:cs typeface="+mn-cs"/>
              </a:rPr>
              <a:t>world</a:t>
            </a:r>
          </a:p>
          <a:p>
            <a:pPr marL="741553" lvl="1" indent="-284353">
              <a:spcAft>
                <a:spcPct val="0"/>
              </a:spcAft>
              <a:buSzPts val="2400"/>
            </a:pPr>
            <a:r>
              <a:rPr lang="en-US" altLang="en-US" sz="2400" kern="1200" dirty="0">
                <a:solidFill>
                  <a:srgbClr val="000000"/>
                </a:solidFill>
                <a:latin typeface="Arial (Body)"/>
                <a:ea typeface="+mn-ea"/>
                <a:cs typeface="+mn-cs"/>
              </a:rPr>
              <a:t>Example: Bitcoin</a:t>
            </a:r>
          </a:p>
          <a:p>
            <a:pPr marL="255651" lvl="0" indent="-255651">
              <a:spcAft>
                <a:spcPct val="0"/>
              </a:spcAft>
              <a:buSzPts val="2400"/>
              <a:tabLst/>
            </a:pPr>
            <a:r>
              <a:rPr lang="en-US" altLang="en-US" sz="2400" kern="1200" dirty="0">
                <a:solidFill>
                  <a:srgbClr val="000000"/>
                </a:solidFill>
                <a:latin typeface="Arial (Body)"/>
                <a:ea typeface="+mn-ea"/>
                <a:cs typeface="+mn-cs"/>
              </a:rPr>
              <a:t>Virtual currencies</a:t>
            </a:r>
          </a:p>
          <a:p>
            <a:pPr marL="741553" lvl="1" indent="-284353">
              <a:spcAft>
                <a:spcPct val="0"/>
              </a:spcAft>
              <a:buSzPts val="2400"/>
            </a:pPr>
            <a:r>
              <a:rPr lang="en-US" altLang="en-US" sz="2400" kern="1200" dirty="0">
                <a:solidFill>
                  <a:srgbClr val="000000"/>
                </a:solidFill>
                <a:latin typeface="Arial (Body)"/>
                <a:ea typeface="+mn-ea"/>
                <a:cs typeface="+mn-cs"/>
              </a:rPr>
              <a:t>Circulate within internal virtual world</a:t>
            </a:r>
          </a:p>
          <a:p>
            <a:pPr marL="741553" lvl="1" indent="-284353">
              <a:spcAft>
                <a:spcPct val="0"/>
              </a:spcAft>
              <a:buSzPts val="2400"/>
            </a:pPr>
            <a:r>
              <a:rPr lang="en-US" altLang="en-US" sz="2400" kern="1200" dirty="0">
                <a:solidFill>
                  <a:srgbClr val="000000"/>
                </a:solidFill>
                <a:latin typeface="Arial (Body)"/>
                <a:ea typeface="+mn-ea"/>
                <a:cs typeface="+mn-cs"/>
              </a:rPr>
              <a:t>Example: Linden Dollars in Second Life</a:t>
            </a:r>
          </a:p>
          <a:p>
            <a:pPr marL="741553" lvl="1" indent="-284353">
              <a:spcAft>
                <a:spcPct val="0"/>
              </a:spcAft>
              <a:buSzPts val="2400"/>
            </a:pPr>
            <a:r>
              <a:rPr lang="en-US" altLang="en-US" sz="2400" kern="1200" dirty="0">
                <a:solidFill>
                  <a:srgbClr val="000000"/>
                </a:solidFill>
                <a:latin typeface="Arial (Body)"/>
                <a:ea typeface="+mn-ea"/>
                <a:cs typeface="+mn-cs"/>
              </a:rPr>
              <a:t>Typically used for purchasing virtual goods</a:t>
            </a:r>
          </a:p>
        </p:txBody>
      </p:sp>
    </p:spTree>
    <p:extLst>
      <p:ext uri="{BB962C8B-B14F-4D97-AF65-F5344CB8AC3E}">
        <p14:creationId xmlns:p14="http://schemas.microsoft.com/office/powerpoint/2010/main" val="22984726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Insight on Business: Bitcoin</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3077735"/>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Class Discussion</a:t>
            </a:r>
          </a:p>
          <a:p>
            <a:pPr marL="741553" lvl="1" indent="-284353">
              <a:spcAft>
                <a:spcPct val="0"/>
              </a:spcAft>
              <a:buSzPts val="2400"/>
              <a:defRPr/>
            </a:pPr>
            <a:r>
              <a:rPr lang="en-US" sz="2400" kern="1200" dirty="0">
                <a:solidFill>
                  <a:srgbClr val="000000"/>
                </a:solidFill>
                <a:latin typeface="Arial (Body)"/>
                <a:ea typeface="+mn-ea"/>
                <a:cs typeface="+mn-cs"/>
              </a:rPr>
              <a:t>What are some of the benefits of using a digital currency?</a:t>
            </a:r>
          </a:p>
          <a:p>
            <a:pPr marL="741553" lvl="1" indent="-284353">
              <a:spcAft>
                <a:spcPct val="0"/>
              </a:spcAft>
              <a:buSzPts val="2400"/>
              <a:defRPr/>
            </a:pPr>
            <a:r>
              <a:rPr lang="en-US" sz="2400" kern="1200" dirty="0">
                <a:solidFill>
                  <a:srgbClr val="000000"/>
                </a:solidFill>
                <a:latin typeface="Arial (Body)"/>
                <a:ea typeface="+mn-ea"/>
                <a:cs typeface="+mn-cs"/>
              </a:rPr>
              <a:t>What are the risks involved to the user?</a:t>
            </a:r>
          </a:p>
          <a:p>
            <a:pPr marL="741553" lvl="1" indent="-284353">
              <a:spcAft>
                <a:spcPct val="0"/>
              </a:spcAft>
              <a:buSzPts val="2400"/>
              <a:defRPr/>
            </a:pPr>
            <a:r>
              <a:rPr lang="en-US" sz="2400" kern="1200" dirty="0">
                <a:solidFill>
                  <a:srgbClr val="000000"/>
                </a:solidFill>
                <a:latin typeface="Arial (Body)"/>
                <a:ea typeface="+mn-ea"/>
                <a:cs typeface="+mn-cs"/>
              </a:rPr>
              <a:t>What are the political and economic repercussions of a digital currency?</a:t>
            </a:r>
          </a:p>
          <a:p>
            <a:pPr marL="741553" lvl="1" indent="-284353">
              <a:spcAft>
                <a:spcPct val="0"/>
              </a:spcAft>
              <a:buSzPts val="2400"/>
              <a:defRPr/>
            </a:pPr>
            <a:r>
              <a:rPr lang="en-US" sz="2400" kern="1200" dirty="0">
                <a:solidFill>
                  <a:srgbClr val="000000"/>
                </a:solidFill>
                <a:latin typeface="Arial (Body)"/>
                <a:ea typeface="+mn-ea"/>
                <a:cs typeface="+mn-cs"/>
              </a:rPr>
              <a:t>Have you or anyone you know ever used Bitcoin?</a:t>
            </a:r>
          </a:p>
        </p:txBody>
      </p:sp>
    </p:spTree>
    <p:extLst>
      <p:ext uri="{BB962C8B-B14F-4D97-AF65-F5344CB8AC3E}">
        <p14:creationId xmlns:p14="http://schemas.microsoft.com/office/powerpoint/2010/main" val="20703594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Electronic Billing Presentment and Payment (E</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B</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P</a:t>
            </a:r>
            <a:r>
              <a:rPr lang="en-IN" sz="100" kern="1200" dirty="0" smtClean="0">
                <a:latin typeface="Times New Roman" panose="02020603050405020304" pitchFamily="18" charset="0"/>
                <a:ea typeface="+mj-ea"/>
                <a:cs typeface="Times New Roman" panose="02020603050405020304" pitchFamily="18" charset="0"/>
              </a:rPr>
              <a:t> </a:t>
            </a:r>
            <a:r>
              <a:rPr lang="en-IN" kern="1200" dirty="0" smtClean="0">
                <a:latin typeface="Times New Roman" panose="02020603050405020304" pitchFamily="18" charset="0"/>
                <a:ea typeface="+mj-ea"/>
                <a:cs typeface="Times New Roman" panose="02020603050405020304" pitchFamily="18" charset="0"/>
              </a:rPr>
              <a:t>P)</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Online payment systems for monthly bills</a:t>
            </a:r>
          </a:p>
          <a:p>
            <a:pPr marL="255651" lvl="0" indent="-255651">
              <a:spcAft>
                <a:spcPct val="0"/>
              </a:spcAft>
              <a:buSzPts val="2400"/>
              <a:tabLst/>
            </a:pPr>
            <a:r>
              <a:rPr lang="en-US" sz="2400" kern="1200" dirty="0">
                <a:solidFill>
                  <a:srgbClr val="000000"/>
                </a:solidFill>
                <a:latin typeface="Arial (Body)"/>
                <a:ea typeface="+mn-ea"/>
                <a:cs typeface="+mn-cs"/>
              </a:rPr>
              <a:t>Over 55% of all bill payments</a:t>
            </a:r>
          </a:p>
          <a:p>
            <a:pPr marL="255651" lvl="0" indent="-255651">
              <a:spcAft>
                <a:spcPct val="0"/>
              </a:spcAft>
              <a:buSzPts val="2400"/>
              <a:tabLst/>
            </a:pPr>
            <a:r>
              <a:rPr lang="en-US" sz="2400" kern="1200" dirty="0">
                <a:solidFill>
                  <a:srgbClr val="000000"/>
                </a:solidFill>
                <a:latin typeface="Arial (Body)"/>
                <a:ea typeface="+mn-ea"/>
                <a:cs typeface="+mn-cs"/>
              </a:rPr>
              <a:t>Four </a:t>
            </a:r>
            <a:r>
              <a:rPr lang="en-US" sz="2400" kern="1200" dirty="0" smtClean="0">
                <a:solidFill>
                  <a:srgbClr val="000000"/>
                </a:solidFill>
                <a:latin typeface="Arial (Body)"/>
                <a:ea typeface="+mn-ea"/>
                <a:cs typeface="+mn-cs"/>
              </a:rPr>
              <a:t>E</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B</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 business </a:t>
            </a:r>
            <a:r>
              <a:rPr lang="en-US" sz="2400" kern="1200" dirty="0">
                <a:solidFill>
                  <a:srgbClr val="000000"/>
                </a:solidFill>
                <a:latin typeface="Arial (Body)"/>
                <a:ea typeface="+mn-ea"/>
                <a:cs typeface="+mn-cs"/>
              </a:rPr>
              <a:t>models:</a:t>
            </a:r>
          </a:p>
          <a:p>
            <a:pPr marL="741553" lvl="1" indent="-284353">
              <a:spcAft>
                <a:spcPct val="0"/>
              </a:spcAft>
              <a:buSzPts val="2400"/>
            </a:pPr>
            <a:r>
              <a:rPr lang="en-US" sz="2400" kern="1200" dirty="0">
                <a:solidFill>
                  <a:srgbClr val="000000"/>
                </a:solidFill>
                <a:latin typeface="Arial (Body)"/>
                <a:ea typeface="+mn-ea"/>
                <a:cs typeface="+mn-cs"/>
              </a:rPr>
              <a:t>Online banking model (most widely used)</a:t>
            </a:r>
          </a:p>
          <a:p>
            <a:pPr marL="741553" lvl="1" indent="-284353">
              <a:spcAft>
                <a:spcPct val="0"/>
              </a:spcAft>
              <a:buSzPts val="2400"/>
            </a:pPr>
            <a:r>
              <a:rPr lang="en-US" sz="2400" kern="1200" dirty="0" smtClean="0">
                <a:solidFill>
                  <a:srgbClr val="000000"/>
                </a:solidFill>
                <a:latin typeface="Arial (Body)"/>
                <a:ea typeface="+mn-ea"/>
                <a:cs typeface="+mn-cs"/>
              </a:rPr>
              <a:t>Biller-direct</a:t>
            </a:r>
            <a:endParaRPr lang="en-US" sz="2400" kern="1200" dirty="0">
              <a:solidFill>
                <a:srgbClr val="000000"/>
              </a:solidFill>
              <a:latin typeface="Arial (Body)"/>
              <a:ea typeface="+mn-ea"/>
              <a:cs typeface="+mn-cs"/>
            </a:endParaRPr>
          </a:p>
          <a:p>
            <a:pPr marL="741553" lvl="1" indent="-284353">
              <a:spcAft>
                <a:spcPct val="0"/>
              </a:spcAft>
              <a:buSzPts val="2400"/>
            </a:pPr>
            <a:r>
              <a:rPr lang="en-US" sz="2400" kern="1200" dirty="0">
                <a:solidFill>
                  <a:srgbClr val="000000"/>
                </a:solidFill>
                <a:latin typeface="Arial (Body)"/>
                <a:ea typeface="+mn-ea"/>
                <a:cs typeface="+mn-cs"/>
              </a:rPr>
              <a:t>Mobile</a:t>
            </a:r>
          </a:p>
          <a:p>
            <a:pPr marL="741553" lvl="1" indent="-284353">
              <a:spcAft>
                <a:spcPct val="0"/>
              </a:spcAft>
              <a:buSzPts val="2400"/>
            </a:pPr>
            <a:r>
              <a:rPr lang="en-US" sz="2400" kern="1200" dirty="0">
                <a:solidFill>
                  <a:srgbClr val="000000"/>
                </a:solidFill>
                <a:latin typeface="Arial (Body)"/>
                <a:ea typeface="+mn-ea"/>
                <a:cs typeface="+mn-cs"/>
              </a:rPr>
              <a:t>Consolidator</a:t>
            </a:r>
          </a:p>
          <a:p>
            <a:pPr marL="255651" lvl="0" indent="-255651">
              <a:spcAft>
                <a:spcPct val="0"/>
              </a:spcAft>
              <a:buSzPts val="2400"/>
              <a:tabLst/>
            </a:pPr>
            <a:r>
              <a:rPr lang="en-US" sz="2400" kern="1200" dirty="0">
                <a:solidFill>
                  <a:srgbClr val="000000"/>
                </a:solidFill>
                <a:latin typeface="Arial (Body)"/>
                <a:ea typeface="+mn-ea"/>
                <a:cs typeface="+mn-cs"/>
              </a:rPr>
              <a:t>All models are supported by </a:t>
            </a:r>
            <a:r>
              <a:rPr lang="en-US" sz="2400" kern="1200" dirty="0" smtClean="0">
                <a:solidFill>
                  <a:srgbClr val="000000"/>
                </a:solidFill>
                <a:latin typeface="Arial (Body)"/>
                <a:ea typeface="+mn-ea"/>
                <a:cs typeface="+mn-cs"/>
              </a:rPr>
              <a:t>E</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B</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a:t>
            </a:r>
            <a:r>
              <a:rPr lang="en-US" sz="100" kern="1200" dirty="0" smtClean="0">
                <a:solidFill>
                  <a:srgbClr val="000000"/>
                </a:solidFill>
                <a:latin typeface="Arial (Body)"/>
                <a:ea typeface="+mn-ea"/>
                <a:cs typeface="+mn-cs"/>
              </a:rPr>
              <a:t> </a:t>
            </a:r>
            <a:r>
              <a:rPr lang="en-US" sz="2400" kern="1200" dirty="0" smtClean="0">
                <a:solidFill>
                  <a:srgbClr val="000000"/>
                </a:solidFill>
                <a:latin typeface="Arial (Body)"/>
                <a:ea typeface="+mn-ea"/>
                <a:cs typeface="+mn-cs"/>
              </a:rPr>
              <a:t>P infrastructure </a:t>
            </a:r>
            <a:r>
              <a:rPr lang="en-US" sz="2400" kern="1200" dirty="0">
                <a:solidFill>
                  <a:srgbClr val="000000"/>
                </a:solidFill>
                <a:latin typeface="Arial (Body)"/>
                <a:ea typeface="+mn-ea"/>
                <a:cs typeface="+mn-cs"/>
              </a:rPr>
              <a:t>providers</a:t>
            </a:r>
          </a:p>
        </p:txBody>
      </p:sp>
    </p:spTree>
    <p:extLst>
      <p:ext uri="{BB962C8B-B14F-4D97-AF65-F5344CB8AC3E}">
        <p14:creationId xmlns:p14="http://schemas.microsoft.com/office/powerpoint/2010/main" val="20241925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Careers in </a:t>
            </a:r>
            <a:r>
              <a:rPr lang="pt-BR" kern="1200" dirty="0" smtClean="0">
                <a:latin typeface="Times New Roman" panose="02020603050405020304" pitchFamily="18" charset="0"/>
                <a:ea typeface="+mj-ea"/>
                <a:cs typeface="Times New Roman" panose="02020603050405020304" pitchFamily="18" charset="0"/>
              </a:rPr>
              <a:t>E-Commerce</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608376"/>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Position: Cybersecurity Threat Management Team Trainee</a:t>
            </a:r>
          </a:p>
          <a:p>
            <a:pPr marL="255651" lvl="0" indent="-255651">
              <a:spcAft>
                <a:spcPct val="0"/>
              </a:spcAft>
              <a:buSzPts val="2400"/>
              <a:tabLst/>
            </a:pPr>
            <a:r>
              <a:rPr lang="en-US" sz="2400" kern="1200" dirty="0">
                <a:solidFill>
                  <a:srgbClr val="000000"/>
                </a:solidFill>
                <a:latin typeface="Arial (Body)"/>
                <a:ea typeface="+mn-ea"/>
                <a:cs typeface="+mn-cs"/>
              </a:rPr>
              <a:t>Qualification/Skills</a:t>
            </a:r>
          </a:p>
          <a:p>
            <a:pPr marL="255651" lvl="0" indent="-255651">
              <a:spcAft>
                <a:spcPct val="0"/>
              </a:spcAft>
              <a:buSzPts val="2400"/>
              <a:tabLst/>
            </a:pPr>
            <a:r>
              <a:rPr lang="en-US" sz="2400" kern="1200" dirty="0">
                <a:solidFill>
                  <a:srgbClr val="000000"/>
                </a:solidFill>
                <a:latin typeface="Arial (Body)"/>
                <a:ea typeface="+mn-ea"/>
                <a:cs typeface="+mn-cs"/>
              </a:rPr>
              <a:t>Preparing for the Interview</a:t>
            </a:r>
          </a:p>
          <a:p>
            <a:pPr marL="255651" lvl="0" indent="-255651">
              <a:spcAft>
                <a:spcPct val="0"/>
              </a:spcAft>
              <a:buSzPts val="2400"/>
              <a:tabLst/>
            </a:pPr>
            <a:r>
              <a:rPr lang="en-US" sz="2400" kern="1200" dirty="0">
                <a:solidFill>
                  <a:srgbClr val="000000"/>
                </a:solidFill>
                <a:latin typeface="Arial (Body)"/>
                <a:ea typeface="+mn-ea"/>
                <a:cs typeface="+mn-cs"/>
              </a:rPr>
              <a:t>Possible Interview Questions</a:t>
            </a:r>
          </a:p>
        </p:txBody>
      </p:sp>
    </p:spTree>
    <p:extLst>
      <p:ext uri="{BB962C8B-B14F-4D97-AF65-F5344CB8AC3E}">
        <p14:creationId xmlns:p14="http://schemas.microsoft.com/office/powerpoint/2010/main" val="33458023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US" kern="1200" dirty="0" smtClean="0">
                <a:latin typeface="Times New Roman" panose="02020603050405020304" pitchFamily="18" charset="0"/>
                <a:ea typeface="+mj-ea"/>
                <a:cs typeface="Times New Roman" panose="02020603050405020304" pitchFamily="18" charset="0"/>
              </a:rPr>
              <a:t>Figure </a:t>
            </a:r>
            <a:r>
              <a:rPr lang="en-US" kern="1200" dirty="0" smtClean="0">
                <a:latin typeface="Times New Roman" panose="02020603050405020304" pitchFamily="18" charset="0"/>
                <a:ea typeface="+mj-ea"/>
                <a:cs typeface="Times New Roman" panose="02020603050405020304" pitchFamily="18" charset="0"/>
              </a:rPr>
              <a:t>5.1 </a:t>
            </a:r>
            <a:r>
              <a:rPr lang="en-US" kern="1200" dirty="0" smtClean="0">
                <a:latin typeface="Times New Roman" panose="02020603050405020304" pitchFamily="18" charset="0"/>
                <a:ea typeface="+mj-ea"/>
                <a:cs typeface="Times New Roman" panose="02020603050405020304" pitchFamily="18" charset="0"/>
              </a:rPr>
              <a:t>The </a:t>
            </a:r>
            <a:r>
              <a:rPr lang="pt-BR" kern="1200" dirty="0" smtClean="0">
                <a:latin typeface="Times New Roman" panose="02020603050405020304" pitchFamily="18" charset="0"/>
                <a:ea typeface="+mj-ea"/>
                <a:cs typeface="Times New Roman" panose="02020603050405020304" pitchFamily="18" charset="0"/>
              </a:rPr>
              <a:t>E-Commerce </a:t>
            </a:r>
            <a:r>
              <a:rPr lang="en-US" kern="1200" dirty="0" smtClean="0">
                <a:latin typeface="Times New Roman" panose="02020603050405020304" pitchFamily="18" charset="0"/>
                <a:ea typeface="+mj-ea"/>
                <a:cs typeface="Times New Roman" panose="02020603050405020304" pitchFamily="18" charset="0"/>
              </a:rPr>
              <a:t>Security Environment</a:t>
            </a:r>
            <a:endParaRPr lang="en-US" kern="1200" dirty="0">
              <a:latin typeface="Times New Roman" panose="02020603050405020304" pitchFamily="18" charset="0"/>
              <a:ea typeface="+mj-ea"/>
              <a:cs typeface="Times New Roman" panose="02020603050405020304" pitchFamily="18" charset="0"/>
            </a:endParaRPr>
          </a:p>
        </p:txBody>
      </p:sp>
      <p:pic>
        <p:nvPicPr>
          <p:cNvPr id="4" name="Picture 3" descr="A bulls-eye diagram depicts the multi-layered nature of the e-commerce security environment. The diagram has Data in center. There are four concentric ovals. From the inner-most oval to the outer-most one, the ovals are labeled as follows, technology solutions, organizational policies and procedures, and laws and industry standard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1309" y="1494515"/>
            <a:ext cx="5981382" cy="4551355"/>
          </a:xfrm>
          <a:prstGeom prst="rect">
            <a:avLst/>
          </a:prstGeom>
        </p:spPr>
      </p:pic>
    </p:spTree>
    <p:extLst>
      <p:ext uri="{BB962C8B-B14F-4D97-AF65-F5344CB8AC3E}">
        <p14:creationId xmlns:p14="http://schemas.microsoft.com/office/powerpoint/2010/main" val="246651732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tIns="91425">
            <a:noAutofit/>
          </a:bodyPr>
          <a:lstStyle/>
          <a:p>
            <a:r>
              <a:rPr lang="en-US" dirty="0" smtClean="0">
                <a:latin typeface="Times New Roman" panose="02020603050405020304" pitchFamily="18" charset="0"/>
              </a:rPr>
              <a:t>Copyright</a:t>
            </a:r>
            <a:endParaRPr lang="en-US" sz="2000" b="0" dirty="0">
              <a:latin typeface="Times New Roman" panose="02020603050405020304" pitchFamily="18" charset="0"/>
            </a:endParaRPr>
          </a:p>
        </p:txBody>
      </p:sp>
      <p:pic>
        <p:nvPicPr>
          <p:cNvPr id="4"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srcRect/>
          <a:stretch>
            <a:fillRect/>
          </a:stretch>
        </p:blipFill>
        <p:spPr bwMode="auto">
          <a:xfrm>
            <a:off x="767157" y="2310096"/>
            <a:ext cx="7423150" cy="2438400"/>
          </a:xfrm>
          <a:prstGeom prst="rect">
            <a:avLst/>
          </a:prstGeom>
          <a:noFill/>
          <a:ln w="9525">
            <a:noFill/>
            <a:miter lim="800000"/>
            <a:headEnd/>
            <a:tailEnd/>
          </a:ln>
        </p:spPr>
      </p:pic>
    </p:spTree>
    <p:extLst>
      <p:ext uri="{BB962C8B-B14F-4D97-AF65-F5344CB8AC3E}">
        <p14:creationId xmlns:p14="http://schemas.microsoft.com/office/powerpoint/2010/main" val="9643619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5896"/>
            <a:ext cx="8229600" cy="1066799"/>
          </a:xfrm>
        </p:spPr>
        <p:txBody>
          <a:bodyPr tIns="91425" anchor="b">
            <a:noAutofit/>
          </a:bodyPr>
          <a:lstStyle/>
          <a:p>
            <a:pPr lvl="0">
              <a:spcBef>
                <a:spcPct val="0"/>
              </a:spcBef>
              <a:buClrTx/>
            </a:pPr>
            <a:r>
              <a:rPr lang="en-IN" sz="2800" kern="1200" dirty="0" smtClean="0">
                <a:latin typeface="Times New Roman" panose="02020603050405020304" pitchFamily="18" charset="0"/>
                <a:ea typeface="+mj-ea"/>
                <a:cs typeface="Times New Roman" panose="02020603050405020304" pitchFamily="18" charset="0"/>
              </a:rPr>
              <a:t>Table </a:t>
            </a:r>
            <a:r>
              <a:rPr lang="en-IN" sz="2800" kern="1200" dirty="0" smtClean="0">
                <a:latin typeface="Times New Roman" panose="02020603050405020304" pitchFamily="18" charset="0"/>
                <a:ea typeface="+mj-ea"/>
                <a:cs typeface="Times New Roman" panose="02020603050405020304" pitchFamily="18" charset="0"/>
              </a:rPr>
              <a:t>5.3 </a:t>
            </a:r>
            <a:r>
              <a:rPr lang="en-IN" sz="2800" kern="1200" dirty="0" smtClean="0">
                <a:latin typeface="Times New Roman" panose="02020603050405020304" pitchFamily="18" charset="0"/>
                <a:ea typeface="+mj-ea"/>
                <a:cs typeface="Times New Roman" panose="02020603050405020304" pitchFamily="18" charset="0"/>
              </a:rPr>
              <a:t>Customer and Merchant Perspectives on the Different Dimensions of </a:t>
            </a:r>
            <a:r>
              <a:rPr lang="pt-BR" sz="2800" kern="1200" dirty="0" smtClean="0">
                <a:latin typeface="Times New Roman" panose="02020603050405020304" pitchFamily="18" charset="0"/>
                <a:ea typeface="+mj-ea"/>
                <a:cs typeface="Times New Roman" panose="02020603050405020304" pitchFamily="18" charset="0"/>
              </a:rPr>
              <a:t>E-Commerce </a:t>
            </a:r>
            <a:r>
              <a:rPr lang="en-IN" sz="2800" kern="1200" dirty="0" smtClean="0">
                <a:latin typeface="Times New Roman" panose="02020603050405020304" pitchFamily="18" charset="0"/>
                <a:ea typeface="+mj-ea"/>
                <a:cs typeface="Times New Roman" panose="02020603050405020304" pitchFamily="18" charset="0"/>
              </a:rPr>
              <a:t>Security</a:t>
            </a:r>
            <a:endParaRPr lang="en-US" sz="2800" kern="1200" dirty="0">
              <a:latin typeface="Times New Roman" panose="02020603050405020304" pitchFamily="18" charset="0"/>
              <a:ea typeface="+mj-ea"/>
              <a:cs typeface="Times New Roman" panose="02020603050405020304" pitchFamily="18" charset="0"/>
            </a:endParaRPr>
          </a:p>
        </p:txBody>
      </p:sp>
      <p:graphicFrame>
        <p:nvGraphicFramePr>
          <p:cNvPr id="4" name="Table 2"/>
          <p:cNvGraphicFramePr>
            <a:graphicFrameLocks/>
          </p:cNvGraphicFramePr>
          <p:nvPr>
            <p:extLst>
              <p:ext uri="{D42A27DB-BD31-4B8C-83A1-F6EECF244321}">
                <p14:modId xmlns:p14="http://schemas.microsoft.com/office/powerpoint/2010/main" val="559516347"/>
              </p:ext>
            </p:extLst>
          </p:nvPr>
        </p:nvGraphicFramePr>
        <p:xfrm>
          <a:off x="457200" y="1649469"/>
          <a:ext cx="8229600" cy="4480560"/>
        </p:xfrm>
        <a:graphic>
          <a:graphicData uri="http://schemas.openxmlformats.org/drawingml/2006/table">
            <a:tbl>
              <a:tblPr firstRow="1" bandRow="1">
                <a:tableStyleId>{3B4B98B0-60AC-42C2-AFA5-B58CD77FA1E5}</a:tableStyleId>
              </a:tblPr>
              <a:tblGrid>
                <a:gridCol w="1905000">
                  <a:extLst>
                    <a:ext uri="{9D8B030D-6E8A-4147-A177-3AD203B41FA5}">
                      <a16:colId xmlns:a16="http://schemas.microsoft.com/office/drawing/2014/main" val="20000"/>
                    </a:ext>
                  </a:extLst>
                </a:gridCol>
                <a:gridCol w="2895600">
                  <a:extLst>
                    <a:ext uri="{9D8B030D-6E8A-4147-A177-3AD203B41FA5}">
                      <a16:colId xmlns:a16="http://schemas.microsoft.com/office/drawing/2014/main" val="20001"/>
                    </a:ext>
                  </a:extLst>
                </a:gridCol>
                <a:gridCol w="3429000">
                  <a:extLst>
                    <a:ext uri="{9D8B030D-6E8A-4147-A177-3AD203B41FA5}">
                      <a16:colId xmlns:a16="http://schemas.microsoft.com/office/drawing/2014/main" val="20002"/>
                    </a:ext>
                  </a:extLst>
                </a:gridCol>
              </a:tblGrid>
              <a:tr h="0">
                <a:tc>
                  <a:txBody>
                    <a:bodyPr/>
                    <a:lstStyle/>
                    <a:p>
                      <a:r>
                        <a:rPr lang="en-US" sz="1400" dirty="0" smtClean="0">
                          <a:solidFill>
                            <a:schemeClr val="tx1"/>
                          </a:solidFill>
                        </a:rPr>
                        <a:t>Dimension</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dirty="0" smtClean="0">
                          <a:solidFill>
                            <a:schemeClr val="tx1"/>
                          </a:solidFill>
                        </a:rPr>
                        <a:t>Customer’s</a:t>
                      </a:r>
                      <a:r>
                        <a:rPr lang="en-US" sz="1400" baseline="0" dirty="0" smtClean="0">
                          <a:solidFill>
                            <a:schemeClr val="tx1"/>
                          </a:solidFill>
                        </a:rPr>
                        <a:t> Perspective</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dirty="0" smtClean="0">
                          <a:solidFill>
                            <a:schemeClr val="tx1"/>
                          </a:solidFill>
                        </a:rPr>
                        <a:t>Merchant’s Perspective</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0">
                <a:tc>
                  <a:txBody>
                    <a:bodyPr/>
                    <a:lstStyle/>
                    <a:p>
                      <a:r>
                        <a:rPr lang="en-US" sz="1400" dirty="0" smtClean="0">
                          <a:solidFill>
                            <a:schemeClr val="tx1"/>
                          </a:solidFill>
                        </a:rPr>
                        <a:t>Integrity</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Has information I transmitted or</a:t>
                      </a:r>
                    </a:p>
                    <a:p>
                      <a:r>
                        <a:rPr lang="en-US" sz="1400" b="0" i="0" u="none" strike="noStrike" kern="1200" baseline="0" dirty="0" smtClean="0">
                          <a:solidFill>
                            <a:schemeClr val="tx1"/>
                          </a:solidFill>
                          <a:latin typeface="+mn-lt"/>
                          <a:ea typeface="+mn-ea"/>
                          <a:cs typeface="+mn-cs"/>
                        </a:rPr>
                        <a:t>received been altered?</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Has data on the site been altered without authorization? Is data being received from customers valid?</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0">
                <a:tc>
                  <a:txBody>
                    <a:bodyPr/>
                    <a:lstStyle/>
                    <a:p>
                      <a:r>
                        <a:rPr lang="en-US" sz="1400" b="0" i="0" u="none" strike="noStrike" kern="1200" baseline="0" dirty="0" smtClean="0">
                          <a:solidFill>
                            <a:schemeClr val="tx1"/>
                          </a:solidFill>
                          <a:latin typeface="+mn-lt"/>
                          <a:ea typeface="+mn-ea"/>
                          <a:cs typeface="+mn-cs"/>
                        </a:rPr>
                        <a:t>Nonrepudiation</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Can a party to an action with me later deny taking the action?</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Can a customer deny ordering products?</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0">
                <a:tc>
                  <a:txBody>
                    <a:bodyPr/>
                    <a:lstStyle/>
                    <a:p>
                      <a:r>
                        <a:rPr lang="en-US" sz="1400" b="0" i="0" u="none" strike="noStrike" kern="1200" baseline="0" dirty="0" smtClean="0">
                          <a:solidFill>
                            <a:schemeClr val="tx1"/>
                          </a:solidFill>
                          <a:latin typeface="+mn-lt"/>
                          <a:ea typeface="+mn-ea"/>
                          <a:cs typeface="+mn-cs"/>
                        </a:rPr>
                        <a:t>Authenticity</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Who am I dealing with? How can I be assured that the person or entity is who they claim to be?</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What is the real identity of the customer?</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0">
                <a:tc>
                  <a:txBody>
                    <a:bodyPr/>
                    <a:lstStyle/>
                    <a:p>
                      <a:r>
                        <a:rPr lang="en-US" sz="1400" b="0" i="0" u="none" strike="noStrike" kern="1200" baseline="0" dirty="0" smtClean="0">
                          <a:solidFill>
                            <a:schemeClr val="tx1"/>
                          </a:solidFill>
                          <a:latin typeface="+mn-lt"/>
                          <a:ea typeface="+mn-ea"/>
                          <a:cs typeface="+mn-cs"/>
                        </a:rPr>
                        <a:t>Confidentiality</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Can someone other than the intended recipient read my messages?</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Are messages or confidential data accessible to anyone other than those authorized to view them?</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0">
                <a:tc>
                  <a:txBody>
                    <a:bodyPr/>
                    <a:lstStyle/>
                    <a:p>
                      <a:r>
                        <a:rPr lang="en-US" sz="1400" b="0" i="0" u="none" strike="noStrike" kern="1200" baseline="0" dirty="0" smtClean="0">
                          <a:solidFill>
                            <a:schemeClr val="tx1"/>
                          </a:solidFill>
                          <a:latin typeface="+mn-lt"/>
                          <a:ea typeface="+mn-ea"/>
                          <a:cs typeface="+mn-cs"/>
                        </a:rPr>
                        <a:t>Privacy</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Can I control the use of information about myself transmitted to an</a:t>
                      </a:r>
                    </a:p>
                    <a:p>
                      <a:r>
                        <a:rPr lang="en-US" sz="1400" b="0" i="0" u="none" strike="noStrike" kern="1200" baseline="0" dirty="0" smtClean="0">
                          <a:solidFill>
                            <a:schemeClr val="tx1"/>
                          </a:solidFill>
                          <a:latin typeface="+mn-lt"/>
                          <a:ea typeface="+mn-ea"/>
                          <a:cs typeface="+mn-cs"/>
                        </a:rPr>
                        <a:t>e-commerce merchant?</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What use, if any, can be made of personal data collected as part of an e-commerce transaction? Is the personal information of customers being used in an unauthorized manner?</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0">
                <a:tc>
                  <a:txBody>
                    <a:bodyPr/>
                    <a:lstStyle/>
                    <a:p>
                      <a:r>
                        <a:rPr lang="en-US" sz="1400" b="0" i="0" u="none" strike="noStrike" kern="1200" baseline="0" dirty="0" smtClean="0">
                          <a:solidFill>
                            <a:schemeClr val="tx1"/>
                          </a:solidFill>
                          <a:latin typeface="+mn-lt"/>
                          <a:ea typeface="+mn-ea"/>
                          <a:cs typeface="+mn-cs"/>
                        </a:rPr>
                        <a:t>Availability</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Can I get access to the site?</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400" b="0" i="0" u="none" strike="noStrike" kern="1200" baseline="0" dirty="0" smtClean="0">
                          <a:solidFill>
                            <a:schemeClr val="tx1"/>
                          </a:solidFill>
                          <a:latin typeface="+mn-lt"/>
                          <a:ea typeface="+mn-ea"/>
                          <a:cs typeface="+mn-cs"/>
                        </a:rPr>
                        <a:t>Is the site operational?</a:t>
                      </a:r>
                      <a:endParaRPr lang="en-US"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1661464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The Tension between Security and Other Values</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746876"/>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Ease of use</a:t>
            </a:r>
          </a:p>
          <a:p>
            <a:pPr marL="741553" lvl="1" indent="-284353">
              <a:spcAft>
                <a:spcPct val="0"/>
              </a:spcAft>
              <a:buSzPts val="2400"/>
            </a:pPr>
            <a:r>
              <a:rPr lang="en-US" sz="2400" kern="1200" dirty="0">
                <a:solidFill>
                  <a:srgbClr val="000000"/>
                </a:solidFill>
                <a:latin typeface="Arial (Body)"/>
                <a:ea typeface="+mn-ea"/>
                <a:cs typeface="+mn-cs"/>
              </a:rPr>
              <a:t>The more security measures added, the more difficult a site is to use, and the slower it becomes</a:t>
            </a:r>
          </a:p>
          <a:p>
            <a:pPr marL="255651" lvl="0" indent="-255651">
              <a:spcAft>
                <a:spcPct val="0"/>
              </a:spcAft>
              <a:buSzPts val="2400"/>
              <a:tabLst/>
            </a:pPr>
            <a:r>
              <a:rPr lang="en-US" sz="2400" kern="1200" dirty="0">
                <a:solidFill>
                  <a:srgbClr val="000000"/>
                </a:solidFill>
                <a:latin typeface="Arial (Body)"/>
                <a:ea typeface="+mn-ea"/>
                <a:cs typeface="+mn-cs"/>
              </a:rPr>
              <a:t>Public safety and criminal uses of the Internet</a:t>
            </a:r>
          </a:p>
          <a:p>
            <a:pPr marL="741553" lvl="1" indent="-284353">
              <a:spcAft>
                <a:spcPct val="0"/>
              </a:spcAft>
              <a:buSzPts val="2400"/>
            </a:pPr>
            <a:r>
              <a:rPr lang="en-US" sz="2400" kern="1200" dirty="0">
                <a:solidFill>
                  <a:srgbClr val="000000"/>
                </a:solidFill>
                <a:latin typeface="Arial (Body)"/>
                <a:ea typeface="+mn-ea"/>
                <a:cs typeface="+mn-cs"/>
              </a:rPr>
              <a:t>Use of technology by criminals to plan crimes or threaten nation-state</a:t>
            </a:r>
          </a:p>
        </p:txBody>
      </p:sp>
    </p:spTree>
    <p:extLst>
      <p:ext uri="{BB962C8B-B14F-4D97-AF65-F5344CB8AC3E}">
        <p14:creationId xmlns:p14="http://schemas.microsoft.com/office/powerpoint/2010/main" val="6436350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noAutofit/>
          </a:bodyPr>
          <a:lstStyle/>
          <a:p>
            <a:pPr lvl="0">
              <a:spcBef>
                <a:spcPct val="0"/>
              </a:spcBef>
              <a:buClrTx/>
            </a:pPr>
            <a:r>
              <a:rPr lang="en-IN" kern="1200" dirty="0" smtClean="0">
                <a:latin typeface="Times New Roman" panose="02020603050405020304" pitchFamily="18" charset="0"/>
                <a:ea typeface="+mj-ea"/>
                <a:cs typeface="Times New Roman" panose="02020603050405020304" pitchFamily="18" charset="0"/>
              </a:rPr>
              <a:t>Security Threats in the </a:t>
            </a:r>
            <a:r>
              <a:rPr lang="pt-BR" kern="1200" dirty="0" smtClean="0">
                <a:latin typeface="Times New Roman" panose="02020603050405020304" pitchFamily="18" charset="0"/>
                <a:ea typeface="+mj-ea"/>
                <a:cs typeface="Times New Roman" panose="02020603050405020304" pitchFamily="18" charset="0"/>
              </a:rPr>
              <a:t>E-Commerce </a:t>
            </a:r>
            <a:r>
              <a:rPr lang="en-IN" kern="1200" dirty="0" smtClean="0">
                <a:latin typeface="Times New Roman" panose="02020603050405020304" pitchFamily="18" charset="0"/>
                <a:ea typeface="+mj-ea"/>
                <a:cs typeface="Times New Roman" panose="02020603050405020304" pitchFamily="18" charset="0"/>
              </a:rPr>
              <a:t>Environment</a:t>
            </a:r>
            <a:endParaRPr lang="en-US" kern="1200" dirty="0">
              <a:latin typeface="Times New Roman" panose="02020603050405020304" pitchFamily="18" charset="0"/>
              <a:ea typeface="+mj-ea"/>
              <a:cs typeface="Times New Roman" panose="02020603050405020304" pitchFamily="18" charset="0"/>
            </a:endParaRPr>
          </a:p>
        </p:txBody>
      </p:sp>
      <p:sp>
        <p:nvSpPr>
          <p:cNvPr id="3" name="Text Placeholder 2"/>
          <p:cNvSpPr>
            <a:spLocks noGrp="1"/>
          </p:cNvSpPr>
          <p:nvPr>
            <p:ph type="body" idx="1"/>
          </p:nvPr>
        </p:nvSpPr>
        <p:spPr>
          <a:xfrm>
            <a:off x="457200" y="1600200"/>
            <a:ext cx="8229600" cy="2631459"/>
          </a:xfrm>
        </p:spPr>
        <p:txBody>
          <a:bodyPr wrap="square" lIns="91425" tIns="91425" rIns="91425" bIns="91425">
            <a:noAutofit/>
          </a:bodyPr>
          <a:lstStyle/>
          <a:p>
            <a:pPr marL="255651" lvl="0" indent="-255651">
              <a:spcAft>
                <a:spcPct val="0"/>
              </a:spcAft>
              <a:buSzPts val="2400"/>
              <a:tabLst/>
            </a:pPr>
            <a:r>
              <a:rPr lang="en-US" sz="2400" kern="1200" dirty="0">
                <a:solidFill>
                  <a:srgbClr val="000000"/>
                </a:solidFill>
                <a:latin typeface="Arial (Body)"/>
                <a:ea typeface="+mn-ea"/>
                <a:cs typeface="+mn-cs"/>
              </a:rPr>
              <a:t>Three key points of vulnerability in e-commerce environment:</a:t>
            </a:r>
          </a:p>
          <a:p>
            <a:pPr marL="741553" lvl="1" indent="-284353">
              <a:spcAft>
                <a:spcPct val="0"/>
              </a:spcAft>
              <a:buSzPts val="2400"/>
            </a:pPr>
            <a:r>
              <a:rPr lang="en-US" sz="2400" kern="1200" dirty="0">
                <a:solidFill>
                  <a:srgbClr val="000000"/>
                </a:solidFill>
                <a:latin typeface="Arial (Body)"/>
                <a:ea typeface="+mn-ea"/>
                <a:cs typeface="+mn-cs"/>
              </a:rPr>
              <a:t>Client</a:t>
            </a:r>
          </a:p>
          <a:p>
            <a:pPr marL="741553" lvl="1" indent="-284353">
              <a:spcAft>
                <a:spcPct val="0"/>
              </a:spcAft>
              <a:buSzPts val="2400"/>
            </a:pPr>
            <a:r>
              <a:rPr lang="en-US" sz="2400" kern="1200" dirty="0">
                <a:solidFill>
                  <a:srgbClr val="000000"/>
                </a:solidFill>
                <a:latin typeface="Arial (Body)"/>
                <a:ea typeface="+mn-ea"/>
                <a:cs typeface="+mn-cs"/>
              </a:rPr>
              <a:t>Server</a:t>
            </a:r>
          </a:p>
          <a:p>
            <a:pPr marL="741553" lvl="1" indent="-284353">
              <a:spcAft>
                <a:spcPct val="0"/>
              </a:spcAft>
              <a:buSzPts val="2400"/>
            </a:pPr>
            <a:r>
              <a:rPr lang="en-US" sz="2400" kern="1200" dirty="0">
                <a:solidFill>
                  <a:srgbClr val="000000"/>
                </a:solidFill>
                <a:latin typeface="Arial (Body)"/>
                <a:ea typeface="+mn-ea"/>
                <a:cs typeface="+mn-cs"/>
              </a:rPr>
              <a:t>Communications pipeline (Internet communications channels)</a:t>
            </a:r>
          </a:p>
        </p:txBody>
      </p:sp>
    </p:spTree>
    <p:extLst>
      <p:ext uri="{BB962C8B-B14F-4D97-AF65-F5344CB8AC3E}">
        <p14:creationId xmlns:p14="http://schemas.microsoft.com/office/powerpoint/2010/main" val="14423824"/>
      </p:ext>
    </p:extLst>
  </p:cSld>
  <p:clrMapOvr>
    <a:masterClrMapping/>
  </p:clrMapOvr>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8566</TotalTime>
  <Words>2830</Words>
  <Application>Microsoft Office PowerPoint</Application>
  <PresentationFormat>On-screen Show (4:3)</PresentationFormat>
  <Paragraphs>413</Paragraphs>
  <Slides>60</Slides>
  <Notes>14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60</vt:i4>
      </vt:variant>
    </vt:vector>
  </HeadingPairs>
  <TitlesOfParts>
    <vt:vector size="68" baseType="lpstr">
      <vt:lpstr>Arial</vt:lpstr>
      <vt:lpstr>Arial (Body)</vt:lpstr>
      <vt:lpstr>ＭＳ Ｐゴシック</vt:lpstr>
      <vt:lpstr>Noto Sans Symbols</vt:lpstr>
      <vt:lpstr>Times New Roman</vt:lpstr>
      <vt:lpstr>Verdana</vt:lpstr>
      <vt:lpstr>508 Lecture</vt:lpstr>
      <vt:lpstr>1_508 Lecture</vt:lpstr>
      <vt:lpstr>E-Commerce 2018: Business. Technology. Society</vt:lpstr>
      <vt:lpstr>Learning Objectives</vt:lpstr>
      <vt:lpstr>Cyberwar: M A D 2.0</vt:lpstr>
      <vt:lpstr>The E-Commerce Security Environment</vt:lpstr>
      <vt:lpstr>What is Good E-Commerce Security?</vt:lpstr>
      <vt:lpstr>Figure 5.1 The E-Commerce Security Environment</vt:lpstr>
      <vt:lpstr>Table 5.3 Customer and Merchant Perspectives on the Different Dimensions of E-Commerce Security</vt:lpstr>
      <vt:lpstr>The Tension between Security and Other Values</vt:lpstr>
      <vt:lpstr>Security Threats in the E-Commerce Environment</vt:lpstr>
      <vt:lpstr>Figure 5.2 A Typical E-Commerce Transaction</vt:lpstr>
      <vt:lpstr>Figure 5.3 Vulnerable Points in an E-Commerce Transaction</vt:lpstr>
      <vt:lpstr>Malicious Code</vt:lpstr>
      <vt:lpstr>Potentially Unwanted Programs</vt:lpstr>
      <vt:lpstr>Phishing</vt:lpstr>
      <vt:lpstr>Hacking, Cybervandalism, and Hacktivism</vt:lpstr>
      <vt:lpstr>Data Breaches</vt:lpstr>
      <vt:lpstr>Insight on Society: Equifax: Really Big Data Hacked</vt:lpstr>
      <vt:lpstr>Credit Card Fraud/Theft</vt:lpstr>
      <vt:lpstr>Identity Fraud/Theft</vt:lpstr>
      <vt:lpstr>Spoofing, Pharming, and Spam (Junk) Websites</vt:lpstr>
      <vt:lpstr>Sniffing and Man-In-The-Middle Attacks</vt:lpstr>
      <vt:lpstr>Denial of Service (D o S) and Distributed Denial of Service (D D o S) Attacks</vt:lpstr>
      <vt:lpstr>Insider Attacks</vt:lpstr>
      <vt:lpstr>Poorly Designed Software</vt:lpstr>
      <vt:lpstr>Social Network Security Issues</vt:lpstr>
      <vt:lpstr>Mobile Platform Security Issues</vt:lpstr>
      <vt:lpstr>Insight on Technology: Think Your Smartphone is Secure?</vt:lpstr>
      <vt:lpstr>Cloud Security Issues</vt:lpstr>
      <vt:lpstr>Internet of Things Security Issues</vt:lpstr>
      <vt:lpstr>Technology Solutions</vt:lpstr>
      <vt:lpstr>Figure 5.5 Tools Available to Achieve Site Security</vt:lpstr>
      <vt:lpstr>Encryption</vt:lpstr>
      <vt:lpstr>Symmetric Key Cryptography</vt:lpstr>
      <vt:lpstr>Public Key Cryptography</vt:lpstr>
      <vt:lpstr>Figure 5.6 Public Key Cryptography: A Simple Case</vt:lpstr>
      <vt:lpstr>Public Key Cryptography Using Digital Signatures and Hash Digests</vt:lpstr>
      <vt:lpstr>Figure 5.7 Public Key Cryptography with Digital Signatures</vt:lpstr>
      <vt:lpstr>Digital Envelopes</vt:lpstr>
      <vt:lpstr>Figure 5.8 Creating a Digital Envelope</vt:lpstr>
      <vt:lpstr>Digital Certificates and Public Key Infrastructure (P K I)</vt:lpstr>
      <vt:lpstr>Figure 5.9 Digital Certificates and Certification Authorities</vt:lpstr>
      <vt:lpstr>Limitations of P K I</vt:lpstr>
      <vt:lpstr>Securing Channels of Communication</vt:lpstr>
      <vt:lpstr>Figure 5.10 Secure Negotiated Sessions Using S S L/T L S</vt:lpstr>
      <vt:lpstr>Protecting Networks</vt:lpstr>
      <vt:lpstr>Figure 5.11 Firewalls and Proxy Servers</vt:lpstr>
      <vt:lpstr>Protecting Servers and Clients</vt:lpstr>
      <vt:lpstr>Management Policies, Business Procedures, and Public Laws</vt:lpstr>
      <vt:lpstr>A Security Plan: Management Policies</vt:lpstr>
      <vt:lpstr>Figure 5.12 Developing an E-Commerce Security Plan</vt:lpstr>
      <vt:lpstr>The Role of Laws and Public Policy</vt:lpstr>
      <vt:lpstr>E-Commerce Payment Systems</vt:lpstr>
      <vt:lpstr>Figure 5.14 How an Online Credit Transaction Works</vt:lpstr>
      <vt:lpstr>Alternative Online Payment Systems</vt:lpstr>
      <vt:lpstr>Mobile Payment Systems</vt:lpstr>
      <vt:lpstr>Digital Cash and Virtual Currencies</vt:lpstr>
      <vt:lpstr>Insight on Business: Bitcoin</vt:lpstr>
      <vt:lpstr>Electronic Billing Presentment and Payment (E B P P)</vt:lpstr>
      <vt:lpstr>Careers in E-Commerce</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 2018: Business. Technology. Society, 14e</dc:title>
  <dc:subject>Business</dc:subject>
  <dc:creator>Laudon/Traver</dc:creator>
  <cp:keywords>E-Commerce 2018</cp:keywords>
  <cp:lastModifiedBy>Prabhu K</cp:lastModifiedBy>
  <cp:revision>1001</cp:revision>
  <dcterms:modified xsi:type="dcterms:W3CDTF">2018-01-27T09:52:29Z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